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jpg" ContentType="image/jpeg"/>
  <Default Extension="mp4" ContentType="video/mp4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Masters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Masters/theme/theme3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Masters/theme/theme4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Masters/theme/theme5.xml" ContentType="application/vnd.openxmlformats-officedocument.theme+xml"/>
  <Override PartName="/ppt/slideMasters/slideMaster6.xml" ContentType="application/vnd.openxmlformats-officedocument.presentationml.slideMaster+xml"/>
  <Override PartName="/ppt/slideLayouts/slideLayout19.xml" ContentType="application/vnd.openxmlformats-officedocument.presentationml.slideLayout+xml"/>
  <Override PartName="/ppt/slideMasters/theme/theme6.xml" ContentType="application/vnd.openxmlformats-officedocument.theme+xml"/>
  <Override PartName="/ppt/notesMasters/notesMaster1.xml" ContentType="application/vnd.openxmlformats-officedocument.presentationml.notesMaster+xml"/>
  <Override PartName="/ppt/notesMasters/theme/theme7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b2c939fd7ed847f6" /><Relationship Type="http://schemas.openxmlformats.org/package/2006/relationships/metadata/core-properties" Target="/docProps/core.xml" Id="Rb31435093e424013" /><Relationship Type="http://schemas.openxmlformats.org/officeDocument/2006/relationships/extended-properties" Target="/docProps/app.xml" Id="R6be98626549d4e3e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2" r:id="rId3"/>
    <p:sldMasterId id="2147483665" r:id="rId4"/>
    <p:sldMasterId id="2147483668" r:id="rId5"/>
    <p:sldMasterId id="2147483671" r:id="rId6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Master" Target="/ppt/slideMasters/slideMaster2.xml" Id="rId2" /><Relationship Type="http://schemas.openxmlformats.org/officeDocument/2006/relationships/slideMaster" Target="/ppt/slideMasters/slideMaster3.xml" Id="rId3" /><Relationship Type="http://schemas.openxmlformats.org/officeDocument/2006/relationships/slideMaster" Target="/ppt/slideMasters/slideMaster4.xml" Id="rId4" /><Relationship Type="http://schemas.openxmlformats.org/officeDocument/2006/relationships/slideMaster" Target="/ppt/slideMasters/slideMaster5.xml" Id="rId5" /><Relationship Type="http://schemas.openxmlformats.org/officeDocument/2006/relationships/slideMaster" Target="/ppt/slideMasters/slideMaster6.xml" Id="rId6" /><Relationship Type="http://schemas.openxmlformats.org/officeDocument/2006/relationships/theme" Target="/ppt/slideMasters/theme/theme6.xml" Id="rId7" /><Relationship Type="http://schemas.openxmlformats.org/officeDocument/2006/relationships/notesMaster" Target="/ppt/notesMasters/notesMaster1.xml" Id="rId8" /><Relationship Type="http://schemas.openxmlformats.org/officeDocument/2006/relationships/slide" Target="/ppt/slides/slide1.xml" Id="rId9" /><Relationship Type="http://schemas.openxmlformats.org/officeDocument/2006/relationships/slide" Target="/ppt/slides/slide2.xml" Id="rId10" /><Relationship Type="http://schemas.openxmlformats.org/officeDocument/2006/relationships/slide" Target="/ppt/slides/slide3.xml" Id="rId11" /><Relationship Type="http://schemas.openxmlformats.org/officeDocument/2006/relationships/slide" Target="/ppt/slides/slide4.xml" Id="rId12" /><Relationship Type="http://schemas.openxmlformats.org/officeDocument/2006/relationships/slide" Target="/ppt/slides/slide5.xml" Id="rId13" /><Relationship Type="http://schemas.openxmlformats.org/officeDocument/2006/relationships/slide" Target="/ppt/slides/slide6.xml" Id="rId14" /><Relationship Type="http://schemas.openxmlformats.org/officeDocument/2006/relationships/slide" Target="/ppt/slides/slide7.xml" Id="rId15" /><Relationship Type="http://schemas.openxmlformats.org/officeDocument/2006/relationships/slide" Target="/ppt/slides/slide8.xml" Id="rId16" /><Relationship Type="http://schemas.openxmlformats.org/officeDocument/2006/relationships/slide" Target="/ppt/slides/slide9.xml" Id="rId17" /><Relationship Type="http://schemas.openxmlformats.org/officeDocument/2006/relationships/slide" Target="/ppt/slides/slide10.xml" Id="rId18" /><Relationship Type="http://schemas.openxmlformats.org/officeDocument/2006/relationships/slide" Target="/ppt/slides/slide11.xml" Id="rId19" /><Relationship Type="http://schemas.openxmlformats.org/officeDocument/2006/relationships/slide" Target="/ppt/slides/slide12.xml" Id="rId20" /><Relationship Type="http://schemas.openxmlformats.org/officeDocument/2006/relationships/slide" Target="/ppt/slides/slide13.xml" Id="rId21" /><Relationship Type="http://schemas.openxmlformats.org/officeDocument/2006/relationships/slide" Target="/ppt/slides/slide14.xml" Id="rId22" /><Relationship Type="http://schemas.openxmlformats.org/officeDocument/2006/relationships/slide" Target="/ppt/slides/slide15.xml" Id="rId23" /><Relationship Type="http://schemas.openxmlformats.org/officeDocument/2006/relationships/slide" Target="/ppt/slides/slide16.xml" Id="rId24" /><Relationship Type="http://schemas.openxmlformats.org/officeDocument/2006/relationships/slide" Target="/ppt/slides/slide17.xml" Id="rId25" /><Relationship Type="http://schemas.openxmlformats.org/officeDocument/2006/relationships/slide" Target="/ppt/slides/slide18.xml" Id="rId26" /><Relationship Type="http://schemas.openxmlformats.org/officeDocument/2006/relationships/slide" Target="/ppt/slides/slide19.xml" Id="rId27" /><Relationship Type="http://schemas.openxmlformats.org/officeDocument/2006/relationships/slide" Target="/ppt/slides/slide20.xml" Id="rId28" /><Relationship Type="http://schemas.openxmlformats.org/officeDocument/2006/relationships/slide" Target="/ppt/slides/slide21.xml" Id="rId29" /><Relationship Type="http://schemas.openxmlformats.org/officeDocument/2006/relationships/slide" Target="/ppt/slides/slide22.xml" Id="rId30" /><Relationship Type="http://schemas.openxmlformats.org/officeDocument/2006/relationships/slide" Target="/ppt/slides/slide23.xml" Id="rId31" /><Relationship Type="http://schemas.openxmlformats.org/officeDocument/2006/relationships/slide" Target="/ppt/slides/slide24.xml" Id="rId32" /><Relationship Type="http://schemas.openxmlformats.org/officeDocument/2006/relationships/slide" Target="/ppt/slides/slide25.xml" Id="rId33" /><Relationship Type="http://schemas.openxmlformats.org/officeDocument/2006/relationships/slide" Target="/ppt/slides/slide26.xml" Id="rId34" /><Relationship Type="http://schemas.openxmlformats.org/officeDocument/2006/relationships/slide" Target="/ppt/slides/slide27.xml" Id="rId35" /><Relationship Type="http://schemas.openxmlformats.org/officeDocument/2006/relationships/slide" Target="/ppt/slides/slide28.xml" Id="rId36" /><Relationship Type="http://schemas.openxmlformats.org/officeDocument/2006/relationships/slide" Target="/ppt/slides/slide29.xml" Id="rId37" /><Relationship Type="http://schemas.openxmlformats.org/officeDocument/2006/relationships/slide" Target="/ppt/slides/slide30.xml" Id="rId38" /><Relationship Type="http://schemas.openxmlformats.org/officeDocument/2006/relationships/slide" Target="/ppt/slides/slide31.xml" Id="rId39" /><Relationship Type="http://schemas.openxmlformats.org/officeDocument/2006/relationships/slide" Target="/ppt/slides/slide32.xml" Id="rId40" /><Relationship Type="http://schemas.openxmlformats.org/officeDocument/2006/relationships/slide" Target="/ppt/slides/slide33.xml" Id="rId41" /><Relationship Type="http://schemas.openxmlformats.org/officeDocument/2006/relationships/slide" Target="/ppt/slides/slide34.xml" Id="rId42" /><Relationship Type="http://schemas.openxmlformats.org/officeDocument/2006/relationships/tableStyles" Target="/ppt/tableStyles.xml" Id="rId43" /><Relationship Type="http://schemas.openxmlformats.org/officeDocument/2006/relationships/presProps" Target="/ppt/presProps.xml" Id="rId44" /><Relationship Type="http://schemas.openxmlformats.org/officeDocument/2006/relationships/viewProps" Target="/ppt/viewProps.xml" Id="rId45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notesMasters/theme/theme7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2019/7/15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3.xml" Id="rId1" /><Relationship Type="http://schemas.openxmlformats.org/officeDocument/2006/relationships/notesMaster" Target="/ppt/notesMasters/notesMaster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4.xml" Id="rId1" /><Relationship Type="http://schemas.openxmlformats.org/officeDocument/2006/relationships/notesMaster" Target="/ppt/notesMasters/notesMaster1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5.xml" Id="rId1" /><Relationship Type="http://schemas.openxmlformats.org/officeDocument/2006/relationships/notesMaster" Target="/ppt/notesMasters/notesMaster1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10.xml" Id="rId1" /><Relationship Type="http://schemas.openxmlformats.org/officeDocument/2006/relationships/notesMaster" Target="/ppt/notesMasters/notesMaster1.xml" Id="rId2" /></Relationships>
</file>

<file path=ppt/notesSlides/notesSlide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3.xml" Id="rId1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slideMaster" Target="/ppt/slideMasters/slideMaster4.xml" Id="rId1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4.xml" Id="rId1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slideMaster" Target="/ppt/slideMasters/slideMaster5.xml" Id="rId1" /></Relationships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5.xml" Id="rId1" /></Relationships>
</file>

<file path=ppt/slideLayouts/_rels/slideLayout19.xml.rels>&#65279;<?xml version="1.0" encoding="utf-8"?><Relationships xmlns="http://schemas.openxmlformats.org/package/2006/relationships"><Relationship Type="http://schemas.openxmlformats.org/officeDocument/2006/relationships/slideMaster" Target="/ppt/slideMasters/slideMaster6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4487A-081D-2E44-83F9-7AAB19977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BEA87E-3DF1-B047-AFA1-E3BA81ED8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F5857-93A3-FA4C-BB3D-0250DA36BF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A1E7DF5-BFEA-48F8-A014-58F4146CACFB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39C47E-09F4-B443-ADF9-8716992170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100F1-E0ED-E440-A677-C4FC734F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80A3D2-63D0-4B7B-9A37-065CA0CAE167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65666082"/>
      </p:ext>
    </p:extLst>
  </p:cSld>
  <p:clrMapOvr>
    <a:masterClrMapping/>
  </p:clrMapOvr>
</p:sldLayout>
</file>

<file path=ppt/slideLayouts/slideLayout10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48650-CFBD-AF46-91D1-C4A0920F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A9AE36-6965-0747-B8C4-B0ACDBB56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C3A24-932E-614D-8003-63C2243DE4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14EE4A8-39BF-42B2-B516-60C0343C4F51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FF162-5D60-B64A-A720-F08D3BA9D3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9EB36-EA6E-2745-9D37-96E43E11D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A256AC9-1DDD-4E24-84B3-FD530356BBB0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7294816"/>
      </p:ext>
    </p:extLst>
  </p:cSld>
  <p:clrMapOvr>
    <a:masterClrMapping/>
  </p:clrMapOvr>
</p:sldLayout>
</file>

<file path=ppt/slideLayouts/slideLayout1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99D4C0-C66E-E144-A639-EFF9DD4C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89A39F-9BF5-1D4D-88B5-FEBF281D4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F5E92B-164A-5F46-B95A-5AC5EFFD6A1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69C349D-8C6C-48CF-881F-11241D12934F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C08E4-2DD1-9D4D-BA8E-AEA6E7271E2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D9A81-EF7B-E543-BC77-96982945F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4ED6577-C835-4330-B2E8-18046FC0840A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4934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35A18C5-989E-4046-9AEF-CA8734EE927B}" type="datetimeFigureOut">
              <a:rPr lang="zh-CN" altLang="en-US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C5FC057-1B34-4CB9-8E1B-ACFB161D018B}" type="slidenum">
              <a:rPr lang="zh-CN" altLang="en-US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F31591A4-436B-458A-B530-5838BDD2136D}" type="datetimeFigureOut">
              <a:rPr lang="zh-CN" altLang="en-US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D61A65C3-617F-4351-9E4E-C6F7FB38B819}" type="slidenum">
              <a:rPr lang="zh-CN" altLang="en-US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C679B-6C9D-1A4F-91D3-E00774F4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B4190-F12C-3841-A9E2-53B5620E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094C1-7AB0-8D41-990D-52097AD241C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69181F5-C517-429A-BC36-1742EC3961F9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30CEB-C816-654D-B93D-EDD98F1407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36DA2-E044-CD49-B80E-682AA496AE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49D23A0-016F-418B-88A3-D88E4DD558D7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1174248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57E95-7D27-1C49-A3F5-199C58E9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89FA1-91CE-7849-AF92-43462160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3D7A6-EF95-2745-B76F-0FD2674B460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0F218B-24D3-4DCF-AF5E-B364DE10ACA8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88057-1B6A-EA43-B3F9-19A8EABA71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25E2-6D24-2F45-A83C-9EE6D6FFC3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DF5F07F-77BE-42EC-8407-BB9DA4C023E6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5195652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A3425-579E-C840-853E-14DF98B9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7C4D4-D1BA-C94D-9B41-841BD16C7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B57206-25E1-A449-BBAE-4C8B47B38BB5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70AC82-E6A3-0D41-902E-F88C0E3F1C0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0A6D996-4862-46CA-B72C-6B9D5DC46ABB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668323-02C9-014E-AA3A-1276E96617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5EA1DC-6E30-9E47-A0C0-40B773408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CD28790-C54C-4F13-BA2D-BA76C62131BC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3315551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3C2D9-70CF-AE47-973D-07ADF7FD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DB7B89-F14C-7A49-B8B3-8C454283F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C7E28-0C90-754F-BEFF-7D70DA9E3FAB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F5466-FDDD-D94A-8586-9EA47BF9F3C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E50A45-8E76-B148-A3C8-38B2A83A5E42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559B8B-7CFA-914E-97A6-F6F2B52122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7C6F534-6D0E-4572-A58D-00D2EC2C4D6A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6085F1-4769-3C4C-9616-DD268FC119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3F1514-1019-E74C-94BD-322CF1852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1F04E1-6A15-40D3-A915-E318ABD21529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17388483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8D611-DA8F-CB46-9468-B99CEDE1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FD1E67-8DA0-244B-ADA5-CF2584F03E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27BC9CA-5662-46A2-9431-37E317379E55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E9CC0-740A-154A-8391-EFE97104BE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3A0B70-5486-0A46-97CB-A673E1A42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30CD076-EAF5-4AE7-B1FA-0629F5AD5DBC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2407705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115269-0520-AE46-AAB6-4BD45C4FCEB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A8133FD-FE8E-4D78-B9EF-9148F16855B7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9CDE99-CC14-2043-965E-BF190BAACB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F54362-FD32-EB4E-8237-5C130D6DEA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4AB6ED-1F8A-4387-AEE5-65083C3FD1D9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553922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B06BB-050B-5844-9E7A-4D218983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CCFDF-F05A-3942-9ED3-EDEE30D0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363FA1-71A8-934E-88A2-98C401B3BC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C4C7F2-1223-684C-9465-DA0BD9B3C8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DA409CC-2B06-4ECD-BC1A-C7A91138B747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988212-DC80-704A-B549-9455F8BDDA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61C346-8CD6-534A-945A-98A46B4854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6EB648F-4CE4-4ACA-847A-41792CE75044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294950"/>
      </p:ext>
    </p:extLst>
  </p:cSld>
  <p:clrMapOvr>
    <a:masterClrMapping/>
  </p:clrMapOvr>
</p:sldLayout>
</file>

<file path=ppt/slideLayouts/slideLayout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036A8-8961-964B-BA0F-1536417E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A46E43-E6BC-FE48-A178-496D3BEF2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6C771C-5A76-FD42-AD50-338B2DFC4CB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18927A-34C1-8447-BFD2-41E82FAE7C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7E15D55-7064-4EAD-8409-E32D001CEDA9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453D19-631C-5448-974D-FE77B7D42E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BBBB8E-BBC0-E34C-BC1C-F1E4E312F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543836-FED1-4923-BAAA-4E7705ADC677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999417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_rels/slideMaster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theme" Target="/ppt/slideMasters/theme/theme2.xml" Id="rId2" /><Relationship Type="http://schemas.openxmlformats.org/officeDocument/2006/relationships/image" Target="/ppt/media/image.png" Id="rId3" /></Relationships>
</file>

<file path=ppt/slideMasters/_rels/slideMaster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Relationship Type="http://schemas.openxmlformats.org/officeDocument/2006/relationships/slideLayout" Target="/ppt/slideLayouts/slideLayout14.xml" Id="rId2" /><Relationship Type="http://schemas.openxmlformats.org/officeDocument/2006/relationships/theme" Target="/ppt/slideMasters/theme/theme3.xml" Id="rId3" /><Relationship Type="http://schemas.openxmlformats.org/officeDocument/2006/relationships/image" Target="/ppt/media/image.png" Id="rId4" /><Relationship Type="http://schemas.openxmlformats.org/officeDocument/2006/relationships/image" Target="/ppt/media/image2.png" Id="rId5" /></Relationships>
</file>

<file path=ppt/slideMasters/_rels/slideMaster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5.xml" Id="rId1" /><Relationship Type="http://schemas.openxmlformats.org/officeDocument/2006/relationships/slideLayout" Target="/ppt/slideLayouts/slideLayout16.xml" Id="rId2" /><Relationship Type="http://schemas.openxmlformats.org/officeDocument/2006/relationships/theme" Target="/ppt/slideMasters/theme/theme4.xml" Id="rId3" /><Relationship Type="http://schemas.openxmlformats.org/officeDocument/2006/relationships/image" Target="/ppt/media/image3.png" Id="rId4" /><Relationship Type="http://schemas.openxmlformats.org/officeDocument/2006/relationships/image" Target="/ppt/media/image4.png" Id="rId5" /></Relationships>
</file>

<file path=ppt/slideMasters/_rels/slideMaster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7.xml" Id="rId1" /><Relationship Type="http://schemas.openxmlformats.org/officeDocument/2006/relationships/slideLayout" Target="/ppt/slideLayouts/slideLayout18.xml" Id="rId2" /><Relationship Type="http://schemas.openxmlformats.org/officeDocument/2006/relationships/theme" Target="/ppt/slideMasters/theme/theme5.xml" Id="rId3" /><Relationship Type="http://schemas.openxmlformats.org/officeDocument/2006/relationships/image" Target="/ppt/media/image5.png" Id="rId4" /><Relationship Type="http://schemas.openxmlformats.org/officeDocument/2006/relationships/image" Target="/ppt/media/image6.png" Id="rId5" /></Relationships>
</file>

<file path=ppt/slideMasters/_rels/slideMaster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9.xml" Id="rId1" /><Relationship Type="http://schemas.openxmlformats.org/officeDocument/2006/relationships/theme" Target="/ppt/slideMasters/theme/theme6.xml" Id="rId2" /><Relationship Type="http://schemas.openxmlformats.org/officeDocument/2006/relationships/image" Target="/ppt/media/image3.png" Id="rId3" /><Relationship Type="http://schemas.openxmlformats.org/officeDocument/2006/relationships/image" Target="/ppt/media/image7.png" Id="rId4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2FE83B-5215-6D4C-8B3A-C6713C84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FEA994-759E-EE4A-92A4-9609BDE2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8A8D9-1050-2F46-ABBF-2D3000A4FFC8}"/>
              </a:ext>
            </a:extLst>
          </p:cNvPr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FFF23-B005-4CF9-A2A3-84F81AEC79E6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7537B-5185-BD49-952F-0A3EADC5038E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44CE1-BE18-CE4C-9363-7F874182ECB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E7E19-9EB9-4876-ABAE-6BF8421E16CA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117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08AA0-3753-423E-A497-01ACC94DF20B}" type="datetimeFigureOut">
              <a:rPr lang="zh-CN" altLang="en-US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8B646-5DB5-44F1-9FB0-EB4004DD8599}" type="slidenum">
              <a:rPr lang="zh-CN" altLang="en-US"/>
              <a:t/>
            </a:fld>
            <a:endParaRPr lang="zh-CN" altLang="en-US"/>
          </a:p>
        </p:txBody>
      </p:sp>
      <p:sp>
        <p:nvSpPr>
          <p:cNvPr id="7" name="KSO_TEMPLATE" hidden="1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37812" b="37274"/>
          <a:stretch/>
        </p:blipFill>
        <p:spPr>
          <a:xfrm>
            <a:off x="5288915" y="2905125"/>
            <a:ext cx="6906260" cy="3951605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0" y="1253459"/>
            <a:ext cx="1401695" cy="4562153"/>
          </a:xfrm>
          <a:custGeom>
            <a:rect l="l" t="t" r="r" b="b"/>
            <a:pathLst>
              <a:path w="1401695" h="4562153">
                <a:moveTo>
                  <a:pt x="0" y="0"/>
                </a:moveTo>
                <a:lnTo>
                  <a:pt x="9527" y="4445"/>
                </a:lnTo>
                <a:cubicBezTo>
                  <a:pt x="835809" y="428019"/>
                  <a:pt x="1401695" y="1288503"/>
                  <a:pt x="1401695" y="2281077"/>
                </a:cubicBezTo>
                <a:cubicBezTo>
                  <a:pt x="1401695" y="3273650"/>
                  <a:pt x="835809" y="4134134"/>
                  <a:pt x="9527" y="4557708"/>
                </a:cubicBezTo>
                <a:lnTo>
                  <a:pt x="0" y="456215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7F7FF">
                  <a:alpha val="24000"/>
                </a:srgbClr>
              </a:gs>
              <a:gs pos="100000">
                <a:srgbClr val="D7F7FF"/>
              </a:gs>
            </a:gsLst>
            <a:lin ang="0" scaled="0"/>
          </a:gradFill>
          <a:ln>
            <a:noFill/>
          </a:ln>
          <a:effectLst>
            <a:softEdge rad="12700"/>
          </a:effectLst>
        </p:spPr>
        <p:txBody>
          <a:bodyPr wrap="square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lvl="0" algn="l" defTabSz="914400">
        <a:lnSpc>
          <a:spcPct val="100000"/>
        </a:lnSpc>
        <a:spcBef>
          <a:spcPct val="0"/>
        </a:spcBef>
        <a:buNone/>
        <a:defRPr sz="2800" b="1" u="none" strike="noStrike" kern="1200" spc="200">
          <a:solidFill>
            <a:schemeClr val="tx1"/>
          </a:solidFill>
          <a:latin typeface="Arial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spc="150" baseline="0">
          <a:solidFill>
            <a:schemeClr val="tx1"/>
          </a:solidFill>
          <a:latin typeface="Arial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0"/>
        </a:spcBef>
        <a:spcAft>
          <a:spcPts val="1000"/>
        </a:spcAft>
        <a:tabLst>
          <a:tab pos="1609725" algn="l"/>
        </a:tabLst>
        <a:buFont typeface="Arial" charset="0"/>
        <a:buChar char="•"/>
        <a:defRPr sz="1600" u="none" strike="noStrike" kern="1200" spc="150" baseline="0">
          <a:solidFill>
            <a:schemeClr val="tx1"/>
          </a:solidFill>
          <a:latin typeface="Arial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spc="150" baseline="0">
          <a:solidFill>
            <a:schemeClr val="tx1"/>
          </a:solidFill>
          <a:latin typeface="Arial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spc="150" baseline="0">
          <a:solidFill>
            <a:schemeClr val="tx1"/>
          </a:solidFill>
          <a:latin typeface="Arial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spc="150" baseline="0">
          <a:solidFill>
            <a:schemeClr val="tx1"/>
          </a:solidFill>
          <a:latin typeface="Arial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r="37812" b="37274"/>
          <a:stretch/>
        </p:blipFill>
        <p:spPr>
          <a:xfrm>
            <a:off x="5288915" y="2905125"/>
            <a:ext cx="6906260" cy="39516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l="23822" t="63326"/>
          <a:stretch/>
        </p:blipFill>
        <p:spPr>
          <a:xfrm>
            <a:off x="1270" y="-635"/>
            <a:ext cx="4991100" cy="24028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lvl="0" algn="l" defTabSz="914400">
        <a:lnSpc>
          <a:spcPct val="100000"/>
        </a:lnSpc>
        <a:spcBef>
          <a:spcPct val="0"/>
        </a:spcBef>
        <a:buNone/>
        <a:defRPr sz="3600" b="1" u="none" strike="noStrike" kern="1200" spc="300" baseline="0">
          <a:solidFill>
            <a:schemeClr val="tx1">
              <a:lumMod val="85000"/>
              <a:lumOff val="15000"/>
            </a:schemeClr>
          </a:solidFill>
          <a:latin typeface="Arial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●"/>
        <a:defRPr sz="18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/>
          <a:ea typeface="微软雅黑"/>
        </a:defRPr>
      </a:lvl1pPr>
      <a:lvl2pPr marL="685800" lvl="1" indent="-228600" algn="l" defTabSz="914400">
        <a:lnSpc>
          <a:spcPct val="120000"/>
        </a:lnSpc>
        <a:spcBef>
          <a:spcPts val="0"/>
        </a:spcBef>
        <a:spcAft>
          <a:spcPts val="600"/>
        </a:spcAft>
        <a:tabLst>
          <a:tab pos="1609725" algn="l"/>
          <a:tab pos="1609725" algn="l"/>
          <a:tab pos="1609725" algn="l"/>
          <a:tab pos="1609725" algn="l"/>
        </a:tabLst>
        <a:buFont typeface="Arial" charset="0"/>
        <a:buChar char="●"/>
        <a:defRPr sz="16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/>
          <a:ea typeface="微软雅黑"/>
        </a:defRPr>
      </a:lvl2pPr>
      <a:lvl3pPr marL="1143000" lvl="2" indent="-228600" algn="l" defTabSz="914400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defRPr sz="16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/>
          <a:ea typeface="微软雅黑"/>
        </a:defRPr>
      </a:lvl3pPr>
      <a:lvl4pPr marL="1600200" lvl="3" indent="-228600" algn="l" defTabSz="914400">
        <a:lnSpc>
          <a:spcPct val="120000"/>
        </a:lnSpc>
        <a:spcBef>
          <a:spcPts val="0"/>
        </a:spcBef>
        <a:spcAft>
          <a:spcPts val="300"/>
        </a:spcAft>
        <a:buFont typeface="Wingdings" charset="0"/>
        <a:buChar char=""/>
        <a:defRPr sz="14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/>
          <a:ea typeface="微软雅黑"/>
        </a:defRPr>
      </a:lvl4pPr>
      <a:lvl5pPr marL="2057400" lvl="4" indent="-228600" algn="l" defTabSz="914400">
        <a:lnSpc>
          <a:spcPct val="120000"/>
        </a:lnSpc>
        <a:spcBef>
          <a:spcPts val="0"/>
        </a:spcBef>
        <a:spcAft>
          <a:spcPts val="300"/>
        </a:spcAft>
        <a:buFont typeface="Arial" charset="0"/>
        <a:buChar char="•"/>
        <a:defRPr sz="14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0" y="0"/>
            <a:ext cx="8255649" cy="1247574"/>
          </a:xfrm>
          <a:custGeom>
            <a:rect l="l" t="t" r="r" b="b"/>
            <a:pathLst>
              <a:path w="8255649" h="1247574">
                <a:moveTo>
                  <a:pt x="0" y="0"/>
                </a:moveTo>
                <a:lnTo>
                  <a:pt x="8255649" y="0"/>
                </a:lnTo>
                <a:lnTo>
                  <a:pt x="8255649" y="1247574"/>
                </a:lnTo>
                <a:lnTo>
                  <a:pt x="0" y="1247574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3469005" y="1878330"/>
            <a:ext cx="8722995" cy="49796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Calibri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Calibri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Calibri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Calibri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Calibri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Calibri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Calibri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Calibri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Calibri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Calibri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Calibri"/>
          <a:ea typeface="微软雅黑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5428128" y="599710"/>
            <a:ext cx="6763871" cy="62582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0" y="1"/>
            <a:ext cx="6763871" cy="37188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0" y="0"/>
            <a:ext cx="8255649" cy="1247574"/>
          </a:xfrm>
          <a:custGeom>
            <a:rect l="l" t="t" r="r" b="b"/>
            <a:pathLst>
              <a:path w="8255649" h="1247574">
                <a:moveTo>
                  <a:pt x="0" y="0"/>
                </a:moveTo>
                <a:lnTo>
                  <a:pt x="8255649" y="0"/>
                </a:lnTo>
                <a:lnTo>
                  <a:pt x="8255649" y="1247574"/>
                </a:lnTo>
                <a:lnTo>
                  <a:pt x="0" y="1247574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976036" y="666964"/>
            <a:ext cx="7215963" cy="61910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Masters/theme/theme2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Masters/theme/theme3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Masters/theme/theme4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Masters/theme/theme5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Masters/theme/theme6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4.xml" Id="rId2" /><Relationship Type="http://schemas.openxmlformats.org/officeDocument/2006/relationships/image" Target="/ppt/media/image34.png" Id="rId3" /><Relationship Type="http://schemas.openxmlformats.org/officeDocument/2006/relationships/image" Target="/ppt/media/image50.png" Id="rId4" /><Relationship Type="http://schemas.openxmlformats.org/officeDocument/2006/relationships/image" Target="/ppt/media/image51.png" Id="rId5" /><Relationship Type="http://schemas.openxmlformats.org/officeDocument/2006/relationships/image" Target="/ppt/media/image50.png" Id="rId6" /><Relationship Type="http://schemas.openxmlformats.org/officeDocument/2006/relationships/image" Target="/ppt/media/image52.png" Id="rId7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53.png" Id="rId2" /><Relationship Type="http://schemas.openxmlformats.org/officeDocument/2006/relationships/image" Target="/ppt/media/image54.png" Id="rId3" /><Relationship Type="http://schemas.openxmlformats.org/officeDocument/2006/relationships/image" Target="/ppt/media/image55.png" Id="rId4" /><Relationship Type="http://schemas.openxmlformats.org/officeDocument/2006/relationships/image" Target="/ppt/media/image56.png" Id="rId5" /><Relationship Type="http://schemas.openxmlformats.org/officeDocument/2006/relationships/image" Target="/ppt/media/image57.png" Id="rId6" /><Relationship Type="http://schemas.openxmlformats.org/officeDocument/2006/relationships/image" Target="/ppt/media/image58.png" Id="rId7" /><Relationship Type="http://schemas.openxmlformats.org/officeDocument/2006/relationships/image" Target="/ppt/media/image59.png" Id="rId8" /><Relationship Type="http://schemas.openxmlformats.org/officeDocument/2006/relationships/image" Target="/ppt/media/image60.png" Id="rId9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Relationship Type="http://schemas.openxmlformats.org/officeDocument/2006/relationships/image" Target="/ppt/media/image61.png" Id="rId2" /><Relationship Type="http://schemas.openxmlformats.org/officeDocument/2006/relationships/image" Target="/ppt/media/image.png" Id="rId3" /><Relationship Type="http://schemas.openxmlformats.org/officeDocument/2006/relationships/image" Target="/ppt/media/image2.png" Id="rId4" /><Relationship Type="http://schemas.openxmlformats.org/officeDocument/2006/relationships/image" Target="/ppt/media/image30.png" Id="rId5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4.xml" Id="rId1" /><Relationship Type="http://schemas.openxmlformats.org/officeDocument/2006/relationships/image" Target="/ppt/media/image62.png" Id="rId2" /><Relationship Type="http://schemas.openxmlformats.org/officeDocument/2006/relationships/image" Target="/ppt/media/image63.png" Id="rId3" /><Relationship Type="http://schemas.openxmlformats.org/officeDocument/2006/relationships/image" Target="/ppt/media/image64.png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Relationship Type="http://schemas.openxmlformats.org/officeDocument/2006/relationships/image" Target="/ppt/media/image65.png" Id="rId2" /><Relationship Type="http://schemas.openxmlformats.org/officeDocument/2006/relationships/image" Target="/ppt/media/image.png" Id="rId3" /><Relationship Type="http://schemas.openxmlformats.org/officeDocument/2006/relationships/image" Target="/ppt/media/image2.png" Id="rId4" /><Relationship Type="http://schemas.openxmlformats.org/officeDocument/2006/relationships/image" Target="/ppt/media/image28.png" Id="rId5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4.xml" Id="rId1" /><Relationship Type="http://schemas.openxmlformats.org/officeDocument/2006/relationships/image" Target="/ppt/media/image66.png" Id="rId2" /><Relationship Type="http://schemas.openxmlformats.org/officeDocument/2006/relationships/image" Target="/ppt/media/image67.png" Id="rId3" /><Relationship Type="http://schemas.openxmlformats.org/officeDocument/2006/relationships/image" Target="/ppt/media/image68.png" Id="rId4" /><Relationship Type="http://schemas.openxmlformats.org/officeDocument/2006/relationships/image" Target="/ppt/media/image69.png" Id="rId5" /><Relationship Type="http://schemas.openxmlformats.org/officeDocument/2006/relationships/image" Target="/ppt/media/image70.png" Id="rId6" /><Relationship Type="http://schemas.openxmlformats.org/officeDocument/2006/relationships/image" Target="/ppt/media/image71.png" Id="rId7" /><Relationship Type="http://schemas.openxmlformats.org/officeDocument/2006/relationships/image" Target="/ppt/media/image72.png" Id="rId8" /><Relationship Type="http://schemas.openxmlformats.org/officeDocument/2006/relationships/image" Target="/ppt/media/image73.png" Id="rId9" /><Relationship Type="http://schemas.openxmlformats.org/officeDocument/2006/relationships/image" Target="/ppt/media/image74.png" Id="rId10" /><Relationship Type="http://schemas.openxmlformats.org/officeDocument/2006/relationships/image" Target="/ppt/media/image75.png" Id="rId11" /><Relationship Type="http://schemas.openxmlformats.org/officeDocument/2006/relationships/image" Target="/ppt/media/image76.png" Id="rId1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Relationship Type="http://schemas.openxmlformats.org/officeDocument/2006/relationships/image" Target="/ppt/media/image77.png" Id="rId2" /><Relationship Type="http://schemas.openxmlformats.org/officeDocument/2006/relationships/image" Target="/ppt/media/image.png" Id="rId3" /><Relationship Type="http://schemas.openxmlformats.org/officeDocument/2006/relationships/image" Target="/ppt/media/image2.png" Id="rId4" /><Relationship Type="http://schemas.openxmlformats.org/officeDocument/2006/relationships/image" Target="/ppt/media/image32.png" Id="rId5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4.xml" Id="rId1" /><Relationship Type="http://schemas.openxmlformats.org/officeDocument/2006/relationships/image" Target="/ppt/media/image78.png" Id="rId2" /><Relationship Type="http://schemas.openxmlformats.org/officeDocument/2006/relationships/image" Target="/ppt/media/image79.png" Id="rId3" /><Relationship Type="http://schemas.openxmlformats.org/officeDocument/2006/relationships/image" Target="/ppt/media/image80.png" Id="rId4" /><Relationship Type="http://schemas.openxmlformats.org/officeDocument/2006/relationships/image" Target="/ppt/media/image81.png" Id="rId5" /><Relationship Type="http://schemas.openxmlformats.org/officeDocument/2006/relationships/image" Target="/ppt/media/image82.png" Id="rId6" /><Relationship Type="http://schemas.openxmlformats.org/officeDocument/2006/relationships/image" Target="/ppt/media/image79.png" Id="rId7" /><Relationship Type="http://schemas.openxmlformats.org/officeDocument/2006/relationships/image" Target="/ppt/media/image83.png" Id="rId8" /><Relationship Type="http://schemas.openxmlformats.org/officeDocument/2006/relationships/image" Target="/ppt/media/image84.png" Id="rId9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85.png" Id="rId2" /><Relationship Type="http://schemas.openxmlformats.org/officeDocument/2006/relationships/image" Target="/ppt/media/image86.png" Id="rId3" /><Relationship Type="http://schemas.openxmlformats.org/officeDocument/2006/relationships/image" Target="/ppt/media/image87.png" Id="rId4" /><Relationship Type="http://schemas.openxmlformats.org/officeDocument/2006/relationships/image" Target="/ppt/media/image88.png" Id="rId5" /><Relationship Type="http://schemas.openxmlformats.org/officeDocument/2006/relationships/image" Target="/ppt/media/image88.png" Id="rId6" /><Relationship Type="http://schemas.openxmlformats.org/officeDocument/2006/relationships/image" Target="/ppt/media/image89.png" Id="rId7" /><Relationship Type="http://schemas.openxmlformats.org/officeDocument/2006/relationships/image" Target="/ppt/media/image90.png" Id="rId8" /><Relationship Type="http://schemas.openxmlformats.org/officeDocument/2006/relationships/image" Target="/ppt/media/image91.png" Id="rId9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92.png" Id="rId2" /><Relationship Type="http://schemas.openxmlformats.org/officeDocument/2006/relationships/image" Target="/ppt/media/image93.png" Id="rId3" /><Relationship Type="http://schemas.openxmlformats.org/officeDocument/2006/relationships/image" Target="/ppt/media/image94.png" Id="rId4" /><Relationship Type="http://schemas.openxmlformats.org/officeDocument/2006/relationships/image" Target="/ppt/media/image94.png" Id="rId5" /><Relationship Type="http://schemas.openxmlformats.org/officeDocument/2006/relationships/image" Target="/ppt/media/image94.png" Id="rId6" /><Relationship Type="http://schemas.openxmlformats.org/officeDocument/2006/relationships/image" Target="/ppt/media/image95.png" Id="rId7" /><Relationship Type="http://schemas.openxmlformats.org/officeDocument/2006/relationships/image" Target="/ppt/media/image96.png" Id="rId8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8.png" Id="rId2" /><Relationship Type="http://schemas.openxmlformats.org/officeDocument/2006/relationships/image" Target="/ppt/media/image9.png" Id="rId3" /><Relationship Type="http://schemas.openxmlformats.org/officeDocument/2006/relationships/image" Target="/ppt/media/image10.png" Id="rId4" /><Relationship Type="http://schemas.openxmlformats.org/officeDocument/2006/relationships/image" Target="/ppt/media/image11.png" Id="rId5" /><Relationship Type="http://schemas.openxmlformats.org/officeDocument/2006/relationships/image" Target="/ppt/media/image12.png" Id="rId6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92.png" Id="rId2" /><Relationship Type="http://schemas.openxmlformats.org/officeDocument/2006/relationships/image" Target="/ppt/media/image93.png" Id="rId3" /><Relationship Type="http://schemas.openxmlformats.org/officeDocument/2006/relationships/image" Target="/ppt/media/image94.png" Id="rId4" /><Relationship Type="http://schemas.openxmlformats.org/officeDocument/2006/relationships/image" Target="/ppt/media/image94.png" Id="rId5" /><Relationship Type="http://schemas.openxmlformats.org/officeDocument/2006/relationships/image" Target="/ppt/media/image94.png" Id="rId6" /><Relationship Type="http://schemas.openxmlformats.org/officeDocument/2006/relationships/image" Target="/ppt/media/image95.png" Id="rId7" /><Relationship Type="http://schemas.openxmlformats.org/officeDocument/2006/relationships/image" Target="/ppt/media/image96.png" Id="rId8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.jpg" Id="rId2" /><Relationship Type="http://schemas.openxmlformats.org/officeDocument/2006/relationships/video" Target="/ppt/media/media.mp4" Id="rId3" /><Relationship Type="http://schemas.microsoft.com/office/2007/relationships/media" Target="/ppt/media/media.mp4" Id="rId4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Relationship Type="http://schemas.openxmlformats.org/officeDocument/2006/relationships/image" Target="/ppt/media/image77.png" Id="rId2" /><Relationship Type="http://schemas.openxmlformats.org/officeDocument/2006/relationships/image" Target="/ppt/media/image.png" Id="rId3" /><Relationship Type="http://schemas.openxmlformats.org/officeDocument/2006/relationships/image" Target="/ppt/media/image2.png" Id="rId4" /><Relationship Type="http://schemas.openxmlformats.org/officeDocument/2006/relationships/image" Target="/ppt/media/image32.png" Id="rId5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92.png" Id="rId2" /><Relationship Type="http://schemas.openxmlformats.org/officeDocument/2006/relationships/image" Target="/ppt/media/image97.png" Id="rId3" /><Relationship Type="http://schemas.openxmlformats.org/officeDocument/2006/relationships/image" Target="/ppt/media/image98.png" Id="rId4" /><Relationship Type="http://schemas.openxmlformats.org/officeDocument/2006/relationships/image" Target="/ppt/media/image99.png" Id="rId5" /><Relationship Type="http://schemas.openxmlformats.org/officeDocument/2006/relationships/image" Target="/ppt/media/image100.png" Id="rId6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92.png" Id="rId2" /><Relationship Type="http://schemas.openxmlformats.org/officeDocument/2006/relationships/image" Target="/ppt/media/image101.png" Id="rId3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92.png" Id="rId2" /><Relationship Type="http://schemas.openxmlformats.org/officeDocument/2006/relationships/image" Target="/ppt/media/image102.png" Id="rId3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Relationship Type="http://schemas.openxmlformats.org/officeDocument/2006/relationships/image" Target="/ppt/media/image65.png" Id="rId2" /><Relationship Type="http://schemas.openxmlformats.org/officeDocument/2006/relationships/image" Target="/ppt/media/image.png" Id="rId3" /><Relationship Type="http://schemas.openxmlformats.org/officeDocument/2006/relationships/image" Target="/ppt/media/image2.png" Id="rId4" /><Relationship Type="http://schemas.openxmlformats.org/officeDocument/2006/relationships/image" Target="/ppt/media/image28.png" Id="rId5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92.png" Id="rId2" /><Relationship Type="http://schemas.openxmlformats.org/officeDocument/2006/relationships/image" Target="/ppt/media/image103.png" Id="rId3" /><Relationship Type="http://schemas.openxmlformats.org/officeDocument/2006/relationships/image" Target="/ppt/media/image104.png" Id="rId4" /><Relationship Type="http://schemas.openxmlformats.org/officeDocument/2006/relationships/image" Target="/ppt/media/image105.png" Id="rId5" /><Relationship Type="http://schemas.openxmlformats.org/officeDocument/2006/relationships/image" Target="/ppt/media/image106.png" Id="rId6" /><Relationship Type="http://schemas.openxmlformats.org/officeDocument/2006/relationships/image" Target="/ppt/media/image107.png" Id="rId7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92.png" Id="rId2" /><Relationship Type="http://schemas.openxmlformats.org/officeDocument/2006/relationships/image" Target="/ppt/media/image108.png" Id="rId3" /><Relationship Type="http://schemas.openxmlformats.org/officeDocument/2006/relationships/image" Target="/ppt/media/image109.png" Id="rId4" /><Relationship Type="http://schemas.openxmlformats.org/officeDocument/2006/relationships/image" Target="/ppt/media/image110.png" Id="rId5" /><Relationship Type="http://schemas.openxmlformats.org/officeDocument/2006/relationships/image" Target="/ppt/media/image111.png" Id="rId6" /><Relationship Type="http://schemas.openxmlformats.org/officeDocument/2006/relationships/image" Target="/ppt/media/image112.png" Id="rId7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92.png" Id="rId2" /><Relationship Type="http://schemas.openxmlformats.org/officeDocument/2006/relationships/image" Target="/ppt/media/image113.png" Id="rId3" /><Relationship Type="http://schemas.openxmlformats.org/officeDocument/2006/relationships/image" Target="/ppt/media/image114.png" Id="rId4" /><Relationship Type="http://schemas.openxmlformats.org/officeDocument/2006/relationships/image" Target="/ppt/media/image115.png" Id="rId5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1.xml" Id="rId2" /><Relationship Type="http://schemas.openxmlformats.org/officeDocument/2006/relationships/image" Target="/ppt/media/image13.png" Id="rId3" /><Relationship Type="http://schemas.openxmlformats.org/officeDocument/2006/relationships/image" Target="/ppt/media/image14.png" Id="rId4" /><Relationship Type="http://schemas.openxmlformats.org/officeDocument/2006/relationships/image" Target="/ppt/media/image15.png" Id="rId5" /><Relationship Type="http://schemas.openxmlformats.org/officeDocument/2006/relationships/image" Target="/ppt/media/image16.png" Id="rId6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Relationship Type="http://schemas.openxmlformats.org/officeDocument/2006/relationships/image" Target="/ppt/media/image65.png" Id="rId2" /><Relationship Type="http://schemas.openxmlformats.org/officeDocument/2006/relationships/image" Target="/ppt/media/image.png" Id="rId3" /><Relationship Type="http://schemas.openxmlformats.org/officeDocument/2006/relationships/image" Target="/ppt/media/image2.png" Id="rId4" /><Relationship Type="http://schemas.openxmlformats.org/officeDocument/2006/relationships/image" Target="/ppt/media/image28.png" Id="rId5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116.png" Id="rId2" /><Relationship Type="http://schemas.openxmlformats.org/officeDocument/2006/relationships/image" Target="/ppt/media/image117.png" Id="rId3" /><Relationship Type="http://schemas.openxmlformats.org/officeDocument/2006/relationships/image" Target="/ppt/media/image118.png" Id="rId4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119.png" Id="rId2" /><Relationship Type="http://schemas.openxmlformats.org/officeDocument/2006/relationships/image" Target="/ppt/media/image120.png" Id="rId3" /><Relationship Type="http://schemas.openxmlformats.org/officeDocument/2006/relationships/image" Target="/ppt/media/image121.png" Id="rId4" /><Relationship Type="http://schemas.openxmlformats.org/officeDocument/2006/relationships/image" Target="/ppt/media/image122.png" Id="rId5" /><Relationship Type="http://schemas.openxmlformats.org/officeDocument/2006/relationships/image" Target="/ppt/media/image123.png" Id="rId6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2.xml" Id="rId2" /><Relationship Type="http://schemas.openxmlformats.org/officeDocument/2006/relationships/image" Target="/ppt/media/image17.png" Id="rId3" /><Relationship Type="http://schemas.openxmlformats.org/officeDocument/2006/relationships/image" Target="/ppt/media/image18.png" Id="rId4" /><Relationship Type="http://schemas.openxmlformats.org/officeDocument/2006/relationships/image" Target="/ppt/media/image19.png" Id="rId5" /><Relationship Type="http://schemas.openxmlformats.org/officeDocument/2006/relationships/image" Target="/ppt/media/image20.png" Id="rId6" /><Relationship Type="http://schemas.openxmlformats.org/officeDocument/2006/relationships/image" Target="/ppt/media/image21.png" Id="rId7" /><Relationship Type="http://schemas.openxmlformats.org/officeDocument/2006/relationships/image" Target="/ppt/media/image22.png" Id="rId8" /><Relationship Type="http://schemas.openxmlformats.org/officeDocument/2006/relationships/image" Target="/ppt/media/image23.png" Id="rId9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3.xml" Id="rId2" /><Relationship Type="http://schemas.openxmlformats.org/officeDocument/2006/relationships/image" Target="/ppt/media/image24.png" Id="rId3" /><Relationship Type="http://schemas.openxmlformats.org/officeDocument/2006/relationships/image" Target="/ppt/media/image25.png" Id="rId4" /><Relationship Type="http://schemas.openxmlformats.org/officeDocument/2006/relationships/image" Target="/ppt/media/image26.png" Id="rId5" /><Relationship Type="http://schemas.openxmlformats.org/officeDocument/2006/relationships/image" Target="/ppt/media/image27.png" Id="rId6" /><Relationship Type="http://schemas.openxmlformats.org/officeDocument/2006/relationships/image" Target="/ppt/media/image27.png" Id="rId7" /><Relationship Type="http://schemas.openxmlformats.org/officeDocument/2006/relationships/image" Target="/ppt/media/image28.png" Id="rId8" /><Relationship Type="http://schemas.openxmlformats.org/officeDocument/2006/relationships/image" Target="/ppt/media/image29.png" Id="rId9" /><Relationship Type="http://schemas.openxmlformats.org/officeDocument/2006/relationships/image" Target="/ppt/media/image30.png" Id="rId10" /><Relationship Type="http://schemas.openxmlformats.org/officeDocument/2006/relationships/image" Target="/ppt/media/image31.png" Id="rId11" /><Relationship Type="http://schemas.openxmlformats.org/officeDocument/2006/relationships/image" Target="/ppt/media/image32.png" Id="rId1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Relationship Type="http://schemas.openxmlformats.org/officeDocument/2006/relationships/image" Target="/ppt/media/image33.png" Id="rId2" /><Relationship Type="http://schemas.openxmlformats.org/officeDocument/2006/relationships/image" Target="/ppt/media/image.png" Id="rId3" /><Relationship Type="http://schemas.openxmlformats.org/officeDocument/2006/relationships/image" Target="/ppt/media/image2.png" Id="rId4" /><Relationship Type="http://schemas.openxmlformats.org/officeDocument/2006/relationships/image" Target="/ppt/media/image29.png" Id="rId5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34.png" Id="rId2" /><Relationship Type="http://schemas.openxmlformats.org/officeDocument/2006/relationships/image" Target="/ppt/media/image35.png" Id="rId3" /><Relationship Type="http://schemas.openxmlformats.org/officeDocument/2006/relationships/image" Target="/ppt/media/image36.png" Id="rId4" /><Relationship Type="http://schemas.openxmlformats.org/officeDocument/2006/relationships/image" Target="/ppt/media/image37.png" Id="rId5" /><Relationship Type="http://schemas.openxmlformats.org/officeDocument/2006/relationships/image" Target="/ppt/media/image38.png" Id="rId6" /><Relationship Type="http://schemas.openxmlformats.org/officeDocument/2006/relationships/image" Target="/ppt/media/image39.png" Id="rId7" /><Relationship Type="http://schemas.openxmlformats.org/officeDocument/2006/relationships/image" Target="/ppt/media/image40.png" Id="rId8" /><Relationship Type="http://schemas.openxmlformats.org/officeDocument/2006/relationships/image" Target="/ppt/media/image41.png" Id="rId9" /><Relationship Type="http://schemas.openxmlformats.org/officeDocument/2006/relationships/image" Target="/ppt/media/image42.png" Id="rId10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34.png" Id="rId2" /><Relationship Type="http://schemas.openxmlformats.org/officeDocument/2006/relationships/image" Target="/ppt/media/image43.png" Id="rId3" /><Relationship Type="http://schemas.openxmlformats.org/officeDocument/2006/relationships/image" Target="/ppt/media/image44.png" Id="rId4" /><Relationship Type="http://schemas.openxmlformats.org/officeDocument/2006/relationships/image" Target="/ppt/media/image45.png" Id="rId5" /><Relationship Type="http://schemas.openxmlformats.org/officeDocument/2006/relationships/image" Target="/ppt/media/image46.png" Id="rId6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34.png" Id="rId2" /><Relationship Type="http://schemas.openxmlformats.org/officeDocument/2006/relationships/image" Target="/ppt/media/image43.png" Id="rId3" /><Relationship Type="http://schemas.openxmlformats.org/officeDocument/2006/relationships/image" Target="/ppt/media/image47.png" Id="rId4" /><Relationship Type="http://schemas.openxmlformats.org/officeDocument/2006/relationships/image" Target="/ppt/media/image48.png" Id="rId5" /><Relationship Type="http://schemas.openxmlformats.org/officeDocument/2006/relationships/image" Target="/ppt/media/image49.png" Id="rId6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anchor="b">
            <a:normAutofit fontScale="100000"/>
          </a:bodyPr>
          <a:lstStyle>
            <a:lvl1pPr lvl="0" algn="ctr" defTabSz="914400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 lvl="0"/>
            <a:r>
              <a:rPr lang="zh-CN" altLang="zh-CN" b="1"/>
              <a:t>低代码</a:t>
            </a:r>
            <a:r>
              <a:rPr lang="en-US" altLang="en-US" b="1"/>
              <a:t>/</a:t>
            </a:r>
            <a:r>
              <a:rPr lang="zh-CN" altLang="zh-CN" b="1"/>
              <a:t>无代码平台</a:t>
            </a:r>
            <a:endParaRPr lang="zh-CN" altLang="zh-CN"/>
          </a:p>
        </p:txBody>
      </p:sp>
      <p:sp>
        <p:nvSpPr>
          <p:cNvPr id="4" name="副标题 2"/>
          <p:cNvSpPr>
            <a:spLocks noGrp="1"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0" lvl="0" indent="0" algn="ctr" defTabSz="914400">
              <a:lnSpc>
                <a:spcPct val="13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indent="0" algn="ctr" defTabSz="914400">
              <a:lnSpc>
                <a:spcPct val="13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 algn="ctr" defTabSz="914400">
              <a:lnSpc>
                <a:spcPct val="13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 algn="ctr" defTabSz="914400">
              <a:lnSpc>
                <a:spcPct val="13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 algn="ctr" defTabSz="914400">
              <a:lnSpc>
                <a:spcPct val="13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indent="0" algn="ctr" defTabSz="914400">
              <a:lnSpc>
                <a:spcPct val="13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indent="0" algn="ctr" defTabSz="914400">
              <a:lnSpc>
                <a:spcPct val="13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indent="0" algn="ctr" defTabSz="914400">
              <a:lnSpc>
                <a:spcPct val="13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indent="0" algn="ctr" defTabSz="914400">
              <a:lnSpc>
                <a:spcPct val="13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/>
              <a:t>赋能公司事务电子化的实践</a:t>
            </a:r>
            <a:endParaRPr lang="zh-CN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6630" y="394970"/>
            <a:ext cx="18084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200" b="1">
                <a:solidFill>
                  <a:srgbClr val="1D2D3E"/>
                </a:solidFill>
                <a:latin typeface="微软雅黑"/>
                <a:ea typeface="微软雅黑"/>
              </a:rPr>
              <a:t>数据更新</a:t>
            </a:r>
            <a:endParaRPr lang="zh-CN" altLang="en-US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60120" y="2251710"/>
            <a:ext cx="4480560" cy="1657985"/>
            <a:chOff x="1416" y="814"/>
            <a:chExt cx="7056" cy="2611"/>
          </a:xfrm>
        </p:grpSpPr>
        <p:sp>
          <p:nvSpPr>
            <p:cNvPr id="10" name="文本框 9"/>
            <p:cNvSpPr txBox="1"/>
            <p:nvPr/>
          </p:nvSpPr>
          <p:spPr>
            <a:xfrm>
              <a:off x="1416" y="814"/>
              <a:ext cx="6528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/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批量修改，提高数据更新效率</a:t>
              </a:r>
              <a:endParaRPr lang="zh-CN" altLang="en-US" sz="2400" b="1">
                <a:solidFill>
                  <a:srgbClr val="247AF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42" y="1537"/>
              <a:ext cx="7030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</a:pP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对需要更新的字段赋值，该字段下</a:t>
              </a: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的原有</a:t>
              </a: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信息实现批量修改。</a:t>
              </a: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该功能代替了手动数据更新，可以极大节省人力，帮助提高数据更新效率。</a:t>
              </a:r>
              <a:endParaRPr lang="zh-CN" altLang="en-US" sz="1600">
                <a:solidFill>
                  <a:srgbClr val="55647A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833755" y="2927985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495290" y="1779905"/>
            <a:ext cx="6131560" cy="3298190"/>
            <a:chOff x="8654" y="2803"/>
            <a:chExt cx="9656" cy="5194"/>
          </a:xfrm>
        </p:grpSpPr>
        <p:grpSp>
          <p:nvGrpSpPr>
            <p:cNvPr id="14" name="组合 13"/>
            <p:cNvGrpSpPr/>
            <p:nvPr/>
          </p:nvGrpSpPr>
          <p:grpSpPr>
            <a:xfrm rot="0">
              <a:off x="8654" y="2803"/>
              <a:ext cx="9656" cy="5194"/>
              <a:chOff x="7595" y="5636"/>
              <a:chExt cx="9656" cy="5194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/>
              <a:stretch/>
            </p:blipFill>
            <p:spPr>
              <a:xfrm>
                <a:off x="7595" y="5636"/>
                <a:ext cx="9657" cy="5195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8568" y="5937"/>
                <a:ext cx="7731" cy="4425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accent1">
                    <a:shade val="50000"/>
                  </a:scheme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9612" y="3089"/>
              <a:ext cx="7746" cy="373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9627" y="6828"/>
              <a:ext cx="7732" cy="701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23013" t="39878" r="45840" b="23749"/>
          <a:stretch/>
        </p:blipFill>
        <p:spPr>
          <a:xfrm>
            <a:off x="6572885" y="1576705"/>
            <a:ext cx="4722495" cy="2692400"/>
          </a:xfrm>
          <a:prstGeom prst="rect">
            <a:avLst/>
          </a:prstGeom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椭圆 2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81660" y="5142230"/>
            <a:ext cx="648000" cy="6480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927715" y="546735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498475" y="492125"/>
            <a:ext cx="381000" cy="381000"/>
          </a:xfrm>
          <a:prstGeom prst="rect">
            <a:avLst/>
          </a:prstGeom>
        </p:spPr>
      </p:pic>
      <p:sp>
        <p:nvSpPr>
          <p:cNvPr id="80" name="矩形: 圆角 6"/>
          <p:cNvSpPr/>
          <p:nvPr/>
        </p:nvSpPr>
        <p:spPr>
          <a:xfrm>
            <a:off x="6732270" y="1624965"/>
            <a:ext cx="4478655" cy="2543810"/>
          </a:xfrm>
          <a:prstGeom prst="roundRect">
            <a:avLst>
              <a:gd name="adj" fmla="val 3041"/>
            </a:avLst>
          </a:prstGeom>
          <a:noFill/>
          <a:ln w="12700">
            <a:solidFill>
              <a:srgbClr val="1890FF"/>
            </a:solidFill>
            <a:prstDash val="dash"/>
            <a:miter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76630" y="394970"/>
            <a:ext cx="18084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200" b="1">
                <a:solidFill>
                  <a:srgbClr val="1D2D3E"/>
                </a:solidFill>
                <a:latin typeface="微软雅黑"/>
                <a:ea typeface="微软雅黑"/>
              </a:rPr>
              <a:t>数据互通</a:t>
            </a:r>
            <a:endParaRPr lang="zh-CN" altLang="en-US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73455" y="2266315"/>
            <a:ext cx="4331335" cy="2475230"/>
            <a:chOff x="1437" y="109"/>
            <a:chExt cx="6821" cy="3898"/>
          </a:xfrm>
        </p:grpSpPr>
        <p:sp>
          <p:nvSpPr>
            <p:cNvPr id="10" name="文本框 9"/>
            <p:cNvSpPr txBox="1"/>
            <p:nvPr/>
          </p:nvSpPr>
          <p:spPr>
            <a:xfrm>
              <a:off x="1437" y="109"/>
              <a:ext cx="5088" cy="13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/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多样的数据集成手段，</a:t>
              </a:r>
              <a:endParaRPr lang="zh-CN" altLang="en-US" sz="2400" b="1">
                <a:solidFill>
                  <a:srgbClr val="247AF0"/>
                </a:solidFill>
                <a:latin typeface="微软雅黑"/>
                <a:ea typeface="微软雅黑"/>
              </a:endParaRPr>
            </a:p>
            <a:p>
              <a:pPr lvl="0" algn="l"/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实现业务个性化管理</a:t>
              </a:r>
              <a:endParaRPr lang="zh-CN" altLang="en-US" sz="2400" b="1">
                <a:solidFill>
                  <a:srgbClr val="247AF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42" y="1537"/>
              <a:ext cx="6816" cy="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</a:pPr>
              <a:r>
                <a:rPr lang="zh-CN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通过</a:t>
              </a:r>
              <a:r>
                <a:rPr lang="en-US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API</a:t>
              </a: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接口调用、</a:t>
              </a:r>
              <a:r>
                <a:rPr lang="en-US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MQ</a:t>
              </a: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消息互通以及多种页面集成手段，</a:t>
              </a:r>
              <a:r>
                <a:rPr lang="zh-CN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集成外部数据，打通数据隔离；</a:t>
              </a:r>
              <a:endParaRPr lang="zh-CN" altLang="zh-CN" sz="1600">
                <a:solidFill>
                  <a:srgbClr val="55647A"/>
                </a:solidFill>
                <a:latin typeface="微软雅黑"/>
                <a:ea typeface="微软雅黑"/>
              </a:endParaRPr>
            </a:p>
            <a:p>
              <a:pPr lvl="0" algn="l">
                <a:lnSpc>
                  <a:spcPct val="150000"/>
                </a:lnSpc>
              </a:pPr>
              <a:r>
                <a:rPr lang="zh-CN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支持将系统内部的功能操作（如编辑、删除、列表筛选等）对接到外部系统，实现数据开放。</a:t>
              </a:r>
              <a:endParaRPr lang="zh-CN" altLang="zh-CN" sz="1600">
                <a:solidFill>
                  <a:srgbClr val="55647A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833755" y="3391535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33755" y="41148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81660" y="5142230"/>
            <a:ext cx="648000" cy="6480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927715" y="546735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99745" y="494030"/>
            <a:ext cx="377825" cy="377825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5992495" y="1040765"/>
            <a:ext cx="4803140" cy="5020310"/>
            <a:chOff x="9691" y="1572"/>
            <a:chExt cx="7564" cy="790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9691" y="6168"/>
              <a:ext cx="3080" cy="3080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13013" y="7098"/>
              <a:ext cx="1248" cy="4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47AF0"/>
                  </a:solidFill>
                  <a:latin typeface="微软雅黑"/>
                  <a:ea typeface="微软雅黑"/>
                </a:rPr>
                <a:t>数据互通</a:t>
              </a:r>
              <a:endParaRPr lang="zh-CN" altLang="en-US" sz="1200">
                <a:solidFill>
                  <a:srgbClr val="247AF0"/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14554" y="5898"/>
              <a:ext cx="2701" cy="3580"/>
            </a:xfrm>
            <a:prstGeom prst="roundRect">
              <a:avLst>
                <a:gd name="adj" fmla="val 655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52400" dist="38100" dir="2700000" algn="tl" rotWithShape="0">
                <a:srgbClr val="000000">
                  <a:alpha val="12000"/>
                </a:srgbClr>
              </a:outerShdw>
            </a:effectLst>
          </p:spPr>
        </p:pic>
        <p:sp>
          <p:nvSpPr>
            <p:cNvPr id="15" name="椭圆 14"/>
            <p:cNvSpPr/>
            <p:nvPr/>
          </p:nvSpPr>
          <p:spPr>
            <a:xfrm>
              <a:off x="14504" y="7633"/>
              <a:ext cx="113" cy="113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4441" y="4873"/>
              <a:ext cx="113" cy="113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12436" y="2635"/>
              <a:ext cx="4819" cy="2440"/>
            </a:xfrm>
            <a:prstGeom prst="roundRect">
              <a:avLst>
                <a:gd name="adj" fmla="val 3763"/>
              </a:avLst>
            </a:prstGeom>
            <a:effectLst>
              <a:outerShdw blurRad="152400" dist="38100" dir="2700000" algn="ctr" rotWithShape="0">
                <a:srgbClr val="000000">
                  <a:alpha val="12000"/>
                </a:srgbClr>
              </a:outerShdw>
            </a:effectLst>
          </p:spPr>
        </p:pic>
        <p:cxnSp>
          <p:nvCxnSpPr>
            <p:cNvPr id="12" name="连接符: 肘形 9"/>
            <p:cNvCxnSpPr/>
            <p:nvPr/>
          </p:nvCxnSpPr>
          <p:spPr>
            <a:xfrm rot="10800000">
              <a:off x="11097" y="5075"/>
              <a:ext cx="2681" cy="788"/>
            </a:xfrm>
            <a:prstGeom prst="bentConnector3">
              <a:avLst>
                <a:gd name="adj1" fmla="val 100708"/>
              </a:avLst>
            </a:prstGeom>
            <a:ln w="12700">
              <a:solidFill>
                <a:srgbClr val="1890FF"/>
              </a:solidFill>
              <a:prstDash val="dash"/>
              <a:miter/>
            </a:ln>
          </p:spPr>
        </p:cxnSp>
        <p:sp>
          <p:nvSpPr>
            <p:cNvPr id="54" name="椭圆 53"/>
            <p:cNvSpPr/>
            <p:nvPr/>
          </p:nvSpPr>
          <p:spPr>
            <a:xfrm>
              <a:off x="13753" y="5021"/>
              <a:ext cx="113" cy="113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2471" y="5883"/>
              <a:ext cx="2" cy="761"/>
            </a:xfrm>
            <a:prstGeom prst="line">
              <a:avLst/>
            </a:prstGeom>
            <a:ln w="12700">
              <a:solidFill>
                <a:srgbClr val="1890FF"/>
              </a:solidFill>
              <a:prstDash val="dash"/>
              <a:miter/>
            </a:ln>
          </p:spPr>
        </p:cxnSp>
        <p:sp>
          <p:nvSpPr>
            <p:cNvPr id="57" name="文本框 56"/>
            <p:cNvSpPr txBox="1"/>
            <p:nvPr/>
          </p:nvSpPr>
          <p:spPr>
            <a:xfrm>
              <a:off x="11745" y="5424"/>
              <a:ext cx="1728" cy="4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1200">
                  <a:solidFill>
                    <a:srgbClr val="247AF0"/>
                  </a:solidFill>
                  <a:latin typeface="微软雅黑"/>
                  <a:ea typeface="微软雅黑"/>
                </a:rPr>
                <a:t>外部数据集成</a:t>
              </a:r>
              <a:endParaRPr lang="zh-CN" altLang="en-US" sz="1200">
                <a:solidFill>
                  <a:srgbClr val="247AF0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60" name="直接箭头连接符 59"/>
            <p:cNvCxnSpPr/>
            <p:nvPr/>
          </p:nvCxnSpPr>
          <p:spPr>
            <a:xfrm flipV="1">
              <a:off x="12856" y="7560"/>
              <a:ext cx="1585" cy="2"/>
            </a:xfrm>
            <a:prstGeom prst="straightConnector1">
              <a:avLst/>
            </a:prstGeom>
            <a:ln w="9525">
              <a:solidFill>
                <a:srgbClr val="1890FF"/>
              </a:solidFill>
              <a:prstDash val="dash"/>
              <a:miter/>
              <a:tailEnd type="arrow"/>
            </a:ln>
          </p:spPr>
        </p:cxnSp>
        <p:cxnSp>
          <p:nvCxnSpPr>
            <p:cNvPr id="62" name="直接箭头连接符 61"/>
            <p:cNvCxnSpPr/>
            <p:nvPr/>
          </p:nvCxnSpPr>
          <p:spPr>
            <a:xfrm flipH="1">
              <a:off x="12832" y="7746"/>
              <a:ext cx="1554" cy="0"/>
            </a:xfrm>
            <a:prstGeom prst="straightConnector1">
              <a:avLst/>
            </a:prstGeom>
            <a:ln w="9525">
              <a:solidFill>
                <a:srgbClr val="1890FF"/>
              </a:solidFill>
              <a:prstDash val="dash"/>
              <a:miter/>
              <a:tailEnd type="arrow"/>
            </a:ln>
          </p:spPr>
        </p:cxnSp>
        <p:sp>
          <p:nvSpPr>
            <p:cNvPr id="63" name="圆角矩形 62"/>
            <p:cNvSpPr/>
            <p:nvPr/>
          </p:nvSpPr>
          <p:spPr>
            <a:xfrm>
              <a:off x="10362" y="1572"/>
              <a:ext cx="1383" cy="567"/>
            </a:xfrm>
            <a:prstGeom prst="roundRect">
              <a:avLst>
                <a:gd name="adj" fmla="val 6288"/>
              </a:avLst>
            </a:prstGeom>
            <a:gradFill>
              <a:gsLst>
                <a:gs pos="0">
                  <a:srgbClr val="2C318C"/>
                </a:gs>
                <a:gs pos="100000">
                  <a:srgbClr val="2D3CCB"/>
                </a:gs>
              </a:gsLst>
              <a:lin ang="2700000" scaled="0"/>
            </a:gradFill>
            <a:ln>
              <a:noFill/>
            </a:ln>
            <a:effectLst>
              <a:outerShdw blurRad="355600" dist="50800" dir="5400000" sx="110000" sy="110000" algn="t" rotWithShape="0">
                <a:srgbClr val="6790E2">
                  <a:alpha val="40000"/>
                </a:srgbClr>
              </a:outerShdw>
            </a:effectLst>
          </p:spPr>
          <p:txBody>
            <a:bodyPr vert="horz" wrap="square" numCol="1" spcCol="0" anchor="ctr" anchorCtr="0"/>
            <a:lstStyle/>
            <a:p>
              <a:pPr lvl="0" algn="ctr">
                <a:buClrTx/>
                <a:buSzTx/>
                <a:buFontTx/>
              </a:pPr>
              <a:r>
                <a:rPr lang="zh-CN" altLang="en-US" sz="1200" b="1">
                  <a:solidFill>
                    <a:schemeClr val="lt1"/>
                  </a:solidFill>
                </a:rPr>
                <a:t>页面集成</a:t>
              </a:r>
              <a:endParaRPr lang="zh-CN" altLang="en-US" sz="1200" b="1">
                <a:solidFill>
                  <a:schemeClr val="lt1"/>
                </a:solidFill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9907" y="2245"/>
              <a:ext cx="2294" cy="2830"/>
              <a:chOff x="7642" y="2279"/>
              <a:chExt cx="2294" cy="2830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7642" y="2279"/>
                <a:ext cx="2294" cy="2830"/>
              </a:xfrm>
              <a:prstGeom prst="roundRect">
                <a:avLst>
                  <a:gd name="adj" fmla="val 5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rgbClr val="000000">
                    <a:alpha val="12000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7790" y="2431"/>
                <a:ext cx="1998" cy="2526"/>
                <a:chOff x="8030" y="2526"/>
                <a:chExt cx="1998" cy="2526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8540" y="2588"/>
                  <a:ext cx="1088" cy="38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 algn="l">
                    <a:buClrTx/>
                    <a:buSzTx/>
                    <a:buFontTx/>
                  </a:pPr>
                  <a:r>
                    <a:rPr lang="zh-CN" altLang="en-US" sz="1000" b="1">
                      <a:solidFill>
                        <a:srgbClr val="1D2D3E"/>
                      </a:solidFill>
                      <a:latin typeface="微软雅黑"/>
                      <a:ea typeface="微软雅黑"/>
                    </a:rPr>
                    <a:t>跳转链接</a:t>
                  </a:r>
                  <a:endParaRPr lang="zh-CN" altLang="en-US" sz="1000" b="1">
                    <a:solidFill>
                      <a:srgbClr val="1D2D3E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8540" y="3260"/>
                  <a:ext cx="1088" cy="38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 algn="l">
                    <a:buClrTx/>
                    <a:buSzTx/>
                    <a:buFontTx/>
                  </a:pPr>
                  <a:r>
                    <a:rPr lang="zh-CN" altLang="zh-CN" sz="1000" b="1">
                      <a:solidFill>
                        <a:srgbClr val="1D2D3E"/>
                      </a:solidFill>
                      <a:latin typeface="微软雅黑"/>
                      <a:ea typeface="微软雅黑"/>
                    </a:rPr>
                    <a:t>外部页面</a:t>
                  </a:r>
                  <a:endParaRPr lang="zh-CN" altLang="zh-CN" sz="1000" b="1">
                    <a:solidFill>
                      <a:srgbClr val="1D2D3E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8540" y="3932"/>
                  <a:ext cx="1488" cy="38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 algn="l">
                    <a:buClrTx/>
                    <a:buSzTx/>
                    <a:buFontTx/>
                  </a:pPr>
                  <a:r>
                    <a:rPr lang="zh-CN" altLang="en-US" sz="1000" b="1">
                      <a:solidFill>
                        <a:srgbClr val="1D2D3E"/>
                      </a:solidFill>
                      <a:latin typeface="微软雅黑"/>
                      <a:ea typeface="微软雅黑"/>
                    </a:rPr>
                    <a:t>添加外部应用</a:t>
                  </a:r>
                  <a:endParaRPr lang="zh-CN" altLang="en-US" sz="1000" b="1">
                    <a:solidFill>
                      <a:srgbClr val="1D2D3E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8540" y="4604"/>
                  <a:ext cx="1088" cy="38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 algn="l">
                    <a:buClrTx/>
                    <a:buSzTx/>
                    <a:buFontTx/>
                  </a:pPr>
                  <a:r>
                    <a:rPr lang="zh-CN" altLang="en-US" sz="1000" b="1">
                      <a:solidFill>
                        <a:srgbClr val="1D2D3E"/>
                      </a:solidFill>
                      <a:latin typeface="微软雅黑"/>
                      <a:ea typeface="微软雅黑"/>
                    </a:rPr>
                    <a:t>页面内联</a:t>
                  </a:r>
                  <a:endParaRPr lang="zh-CN" altLang="en-US" sz="1000" b="1">
                    <a:solidFill>
                      <a:srgbClr val="1D2D3E"/>
                    </a:solidFill>
                    <a:latin typeface="微软雅黑"/>
                    <a:ea typeface="微软雅黑"/>
                  </a:endParaRPr>
                </a:p>
              </p:txBody>
            </p:sp>
            <p:grpSp>
              <p:nvGrpSpPr>
                <p:cNvPr id="68" name="组合 67"/>
                <p:cNvGrpSpPr>
                  <a:grpSpLocks noChangeAspect="1"/>
                </p:cNvGrpSpPr>
                <p:nvPr/>
              </p:nvGrpSpPr>
              <p:grpSpPr>
                <a:xfrm>
                  <a:off x="8030" y="3870"/>
                  <a:ext cx="510" cy="510"/>
                  <a:chOff x="7790" y="4496"/>
                  <a:chExt cx="794" cy="794"/>
                </a:xfrm>
              </p:grpSpPr>
              <p:sp>
                <p:nvSpPr>
                  <p:cNvPr id="22" name="椭圆 21"/>
                  <p:cNvSpPr/>
                  <p:nvPr/>
                </p:nvSpPr>
                <p:spPr>
                  <a:xfrm>
                    <a:off x="7790" y="4496"/>
                    <a:ext cx="794" cy="79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406400" sx="106000" sy="106000" algn="ctr" rotWithShape="0">
                      <a:srgbClr val="78AFD6">
                        <a:alpha val="22000"/>
                      </a:srgbClr>
                    </a:outerShdw>
                  </a:effectLst>
                </p:spPr>
                <p:txBody>
                  <a:bodyPr vert="horz" wrap="square" numCol="1" spcCol="0" anchor="ctr" anchorCtr="0"/>
                  <a:lstStyle/>
                  <a:p>
                    <a:pPr lvl="0"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pic>
                <p:nvPicPr>
                  <p:cNvPr id="31" name="图片 30"/>
                  <p:cNvPicPr>
                    <a:picLocks noChangeAspect="1"/>
                  </p:cNvPicPr>
                  <p:nvPr/>
                </p:nvPicPr>
                <p:blipFill>
                  <a:blip r:embed="rId6"/>
                  <a:stretch/>
                </p:blipFill>
                <p:spPr>
                  <a:xfrm>
                    <a:off x="8012" y="4705"/>
                    <a:ext cx="376" cy="3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7" name="组合 66"/>
                <p:cNvGrpSpPr>
                  <a:grpSpLocks noChangeAspect="1"/>
                </p:cNvGrpSpPr>
                <p:nvPr/>
              </p:nvGrpSpPr>
              <p:grpSpPr>
                <a:xfrm>
                  <a:off x="8030" y="3198"/>
                  <a:ext cx="510" cy="510"/>
                  <a:chOff x="7803" y="3476"/>
                  <a:chExt cx="794" cy="794"/>
                </a:xfrm>
              </p:grpSpPr>
              <p:sp>
                <p:nvSpPr>
                  <p:cNvPr id="6" name="椭圆 5"/>
                  <p:cNvSpPr/>
                  <p:nvPr/>
                </p:nvSpPr>
                <p:spPr>
                  <a:xfrm>
                    <a:off x="7803" y="3476"/>
                    <a:ext cx="794" cy="79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406400" sx="106000" sy="106000" algn="ctr" rotWithShape="0">
                      <a:srgbClr val="78AFD6">
                        <a:alpha val="22000"/>
                      </a:srgbClr>
                    </a:outerShdw>
                  </a:effectLst>
                </p:spPr>
                <p:txBody>
                  <a:bodyPr vert="horz" wrap="square" numCol="1" spcCol="0" anchor="ctr" anchorCtr="0"/>
                  <a:lstStyle/>
                  <a:p>
                    <a:pPr lvl="0"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pic>
                <p:nvPicPr>
                  <p:cNvPr id="41" name="图片 40"/>
                  <p:cNvPicPr>
                    <a:picLocks noChangeAspect="1"/>
                  </p:cNvPicPr>
                  <p:nvPr/>
                </p:nvPicPr>
                <p:blipFill>
                  <a:blip r:embed="rId7"/>
                  <a:stretch/>
                </p:blipFill>
                <p:spPr>
                  <a:xfrm>
                    <a:off x="7934" y="3607"/>
                    <a:ext cx="532" cy="53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组合 65"/>
                <p:cNvGrpSpPr>
                  <a:grpSpLocks noChangeAspect="1"/>
                </p:cNvGrpSpPr>
                <p:nvPr/>
              </p:nvGrpSpPr>
              <p:grpSpPr>
                <a:xfrm>
                  <a:off x="8030" y="2526"/>
                  <a:ext cx="510" cy="510"/>
                  <a:chOff x="7790" y="2456"/>
                  <a:chExt cx="794" cy="794"/>
                </a:xfrm>
              </p:grpSpPr>
              <p:sp>
                <p:nvSpPr>
                  <p:cNvPr id="14" name="椭圆 13"/>
                  <p:cNvSpPr/>
                  <p:nvPr/>
                </p:nvSpPr>
                <p:spPr>
                  <a:xfrm>
                    <a:off x="7790" y="2456"/>
                    <a:ext cx="794" cy="79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406400" sx="106000" sy="106000" algn="ctr" rotWithShape="0">
                      <a:srgbClr val="78AFD6">
                        <a:alpha val="22000"/>
                      </a:srgbClr>
                    </a:outerShdw>
                  </a:effectLst>
                </p:spPr>
                <p:txBody>
                  <a:bodyPr vert="horz" wrap="square" numCol="1" spcCol="0" anchor="ctr" anchorCtr="0"/>
                  <a:lstStyle/>
                  <a:p>
                    <a:pPr lvl="0"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pic>
                <p:nvPicPr>
                  <p:cNvPr id="58" name="图片 57"/>
                  <p:cNvPicPr>
                    <a:picLocks noChangeAspect="1"/>
                  </p:cNvPicPr>
                  <p:nvPr/>
                </p:nvPicPr>
                <p:blipFill>
                  <a:blip r:embed="rId8"/>
                  <a:stretch/>
                </p:blipFill>
                <p:spPr>
                  <a:xfrm>
                    <a:off x="7973" y="2607"/>
                    <a:ext cx="454" cy="4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组合 64"/>
                <p:cNvGrpSpPr>
                  <a:grpSpLocks noChangeAspect="1"/>
                </p:cNvGrpSpPr>
                <p:nvPr/>
              </p:nvGrpSpPr>
              <p:grpSpPr>
                <a:xfrm>
                  <a:off x="8030" y="4542"/>
                  <a:ext cx="510" cy="510"/>
                  <a:chOff x="7790" y="5516"/>
                  <a:chExt cx="794" cy="794"/>
                </a:xfrm>
              </p:grpSpPr>
              <p:sp>
                <p:nvSpPr>
                  <p:cNvPr id="49" name="椭圆 48"/>
                  <p:cNvSpPr/>
                  <p:nvPr/>
                </p:nvSpPr>
                <p:spPr>
                  <a:xfrm>
                    <a:off x="7790" y="5516"/>
                    <a:ext cx="794" cy="79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406400" sx="106000" sy="106000" algn="ctr" rotWithShape="0">
                      <a:srgbClr val="78AFD6">
                        <a:alpha val="22000"/>
                      </a:srgbClr>
                    </a:outerShdw>
                  </a:effectLst>
                </p:spPr>
                <p:txBody>
                  <a:bodyPr vert="horz" wrap="square" numCol="1" spcCol="0" anchor="ctr" anchorCtr="0"/>
                  <a:lstStyle/>
                  <a:p>
                    <a:pPr lvl="0"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>
                  <a:blip r:embed="rId9"/>
                  <a:stretch/>
                </p:blipFill>
                <p:spPr>
                  <a:xfrm>
                    <a:off x="8012" y="5744"/>
                    <a:ext cx="374" cy="34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9" name="椭圆 18"/>
            <p:cNvSpPr/>
            <p:nvPr/>
          </p:nvSpPr>
          <p:spPr>
            <a:xfrm>
              <a:off x="10998" y="5023"/>
              <a:ext cx="113" cy="113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200" b="1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25" name="连接符: 肘形 9"/>
            <p:cNvCxnSpPr/>
            <p:nvPr/>
          </p:nvCxnSpPr>
          <p:spPr>
            <a:xfrm rot="5400000">
              <a:off x="15533" y="2405"/>
              <a:ext cx="454" cy="5"/>
            </a:xfrm>
            <a:prstGeom prst="bentConnector2">
              <a:avLst/>
            </a:prstGeom>
            <a:ln w="12700">
              <a:solidFill>
                <a:srgbClr val="1890FF"/>
              </a:solidFill>
              <a:prstDash val="dash"/>
              <a:miter/>
            </a:ln>
          </p:spPr>
        </p:cxnSp>
        <p:cxnSp>
          <p:nvCxnSpPr>
            <p:cNvPr id="26" name="连接符: 肘形 9"/>
            <p:cNvCxnSpPr/>
            <p:nvPr/>
          </p:nvCxnSpPr>
          <p:spPr>
            <a:xfrm rot="5400000">
              <a:off x="14616" y="2405"/>
              <a:ext cx="454" cy="5"/>
            </a:xfrm>
            <a:prstGeom prst="bentConnector2">
              <a:avLst/>
            </a:prstGeom>
            <a:ln w="12700">
              <a:solidFill>
                <a:srgbClr val="1890FF"/>
              </a:solidFill>
              <a:prstDash val="dash"/>
              <a:miter/>
            </a:ln>
          </p:spPr>
        </p:cxnSp>
        <p:sp>
          <p:nvSpPr>
            <p:cNvPr id="37" name="圆角矩形 36"/>
            <p:cNvSpPr/>
            <p:nvPr/>
          </p:nvSpPr>
          <p:spPr>
            <a:xfrm>
              <a:off x="15361" y="1572"/>
              <a:ext cx="1256" cy="567"/>
            </a:xfrm>
            <a:prstGeom prst="roundRect">
              <a:avLst>
                <a:gd name="adj" fmla="val 6288"/>
              </a:avLst>
            </a:prstGeom>
            <a:gradFill>
              <a:gsLst>
                <a:gs pos="0">
                  <a:srgbClr val="2C318C"/>
                </a:gs>
                <a:gs pos="100000">
                  <a:srgbClr val="2D3CCB"/>
                </a:gs>
              </a:gsLst>
              <a:lin ang="2700000" scaled="0"/>
            </a:gradFill>
            <a:ln>
              <a:noFill/>
            </a:ln>
            <a:effectLst>
              <a:outerShdw blurRad="355600" dist="50800" dir="5400000" sx="110000" sy="110000" algn="t" rotWithShape="0">
                <a:srgbClr val="6790E2">
                  <a:alpha val="40000"/>
                </a:srgbClr>
              </a:outerShdw>
            </a:effectLst>
          </p:spPr>
          <p:txBody>
            <a:bodyPr vert="horz" wrap="square" numCol="1" spcCol="0" anchor="ctr" anchorCtr="0"/>
            <a:lstStyle/>
            <a:p>
              <a:pPr lvl="0" algn="ctr">
                <a:buClrTx/>
                <a:buSzTx/>
                <a:buFontTx/>
              </a:pPr>
              <a:r>
                <a:rPr lang="en-US" altLang="zh-CN" sz="1200" b="1">
                  <a:solidFill>
                    <a:schemeClr val="lt1"/>
                  </a:solidFill>
                </a:rPr>
                <a:t>MQ</a:t>
              </a:r>
              <a:r>
                <a:rPr lang="zh-CN" altLang="en-US" sz="1200" b="1">
                  <a:solidFill>
                    <a:schemeClr val="lt1"/>
                  </a:solidFill>
                </a:rPr>
                <a:t>队列</a:t>
              </a:r>
              <a:endParaRPr lang="zh-CN" altLang="en-US" sz="1200" b="1">
                <a:solidFill>
                  <a:schemeClr val="lt1"/>
                </a:solidFill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3545" y="1572"/>
              <a:ext cx="1706" cy="567"/>
            </a:xfrm>
            <a:prstGeom prst="roundRect">
              <a:avLst>
                <a:gd name="adj" fmla="val 6288"/>
              </a:avLst>
            </a:prstGeom>
            <a:gradFill>
              <a:gsLst>
                <a:gs pos="0">
                  <a:srgbClr val="2C318C"/>
                </a:gs>
                <a:gs pos="100000">
                  <a:srgbClr val="2D3CCB"/>
                </a:gs>
              </a:gsLst>
              <a:lin ang="2700000" scaled="0"/>
            </a:gradFill>
            <a:ln>
              <a:noFill/>
            </a:ln>
            <a:effectLst>
              <a:outerShdw blurRad="355600" dist="50800" dir="5400000" sx="110000" sy="110000" algn="t" rotWithShape="0">
                <a:srgbClr val="6790E2">
                  <a:alpha val="40000"/>
                </a:srgbClr>
              </a:outerShdw>
            </a:effectLst>
          </p:spPr>
          <p:txBody>
            <a:bodyPr vert="horz" wrap="square" numCol="1" spcCol="0" anchor="ctr" anchorCtr="0"/>
            <a:lstStyle/>
            <a:p>
              <a:pPr lvl="0" algn="ctr">
                <a:buClrTx/>
                <a:buSzTx/>
                <a:buFontTx/>
              </a:pPr>
              <a:r>
                <a:rPr lang="en-US" altLang="zh-CN" sz="1200" b="1">
                  <a:solidFill>
                    <a:schemeClr val="lt1"/>
                  </a:solidFill>
                </a:rPr>
                <a:t>API</a:t>
              </a:r>
              <a:r>
                <a:rPr lang="zh-CN" altLang="en-US" sz="1200" b="1">
                  <a:solidFill>
                    <a:schemeClr val="lt1"/>
                  </a:solidFill>
                </a:rPr>
                <a:t>接口调用</a:t>
              </a:r>
              <a:endParaRPr lang="zh-CN" altLang="en-US" sz="1200" b="1">
                <a:solidFill>
                  <a:schemeClr val="lt1"/>
                </a:solidFill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8605520" y="3270885"/>
            <a:ext cx="1270" cy="483235"/>
          </a:xfrm>
          <a:prstGeom prst="line">
            <a:avLst/>
          </a:prstGeom>
          <a:ln w="12700">
            <a:solidFill>
              <a:srgbClr val="1890FF"/>
            </a:solidFill>
            <a:prstDash val="dash"/>
            <a:miter/>
          </a:ln>
        </p:spPr>
      </p:cxnSp>
      <p:sp>
        <p:nvSpPr>
          <p:cNvPr id="13" name="矩形: 圆角 6"/>
          <p:cNvSpPr/>
          <p:nvPr/>
        </p:nvSpPr>
        <p:spPr>
          <a:xfrm>
            <a:off x="8990330" y="1731645"/>
            <a:ext cx="1132840" cy="219075"/>
          </a:xfrm>
          <a:prstGeom prst="roundRect">
            <a:avLst>
              <a:gd name="adj" fmla="val 8851"/>
            </a:avLst>
          </a:prstGeom>
          <a:noFill/>
          <a:ln w="12700">
            <a:solidFill>
              <a:srgbClr val="2D3BC8"/>
            </a:solidFill>
            <a:prstDash val="dash"/>
            <a:miter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13970" y="-8890"/>
            <a:ext cx="12223115" cy="687578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rcRect r="37812" b="37274"/>
          <a:stretch/>
        </p:blipFill>
        <p:spPr>
          <a:xfrm>
            <a:off x="5302885" y="2915285"/>
            <a:ext cx="6906260" cy="395160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rcRect l="23822" t="63326"/>
          <a:stretch/>
        </p:blipFill>
        <p:spPr>
          <a:xfrm>
            <a:off x="1270" y="-635"/>
            <a:ext cx="4991100" cy="2402840"/>
          </a:xfrm>
          <a:prstGeom prst="rect">
            <a:avLst/>
          </a:prstGeom>
        </p:spPr>
      </p:pic>
      <p:sp>
        <p:nvSpPr>
          <p:cNvPr id="42" name="椭圆 41"/>
          <p:cNvSpPr/>
          <p:nvPr/>
        </p:nvSpPr>
        <p:spPr>
          <a:xfrm>
            <a:off x="857250" y="5363845"/>
            <a:ext cx="864000" cy="8640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12000" y="1268307"/>
            <a:ext cx="1368000" cy="1368000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813814" y="1437613"/>
            <a:ext cx="564373" cy="576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423160" y="3033395"/>
            <a:ext cx="7345680" cy="7918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36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>
                <a:solidFill>
                  <a:srgbClr val="247AF0"/>
                </a:solidFill>
                <a:latin typeface="微软雅黑"/>
                <a:ea typeface="微软雅黑"/>
              </a:rPr>
              <a:t>多方位、多业务场景下的流程处理</a:t>
            </a:r>
            <a:endParaRPr lang="zh-CN" altLang="en-US" sz="3200" b="1">
              <a:solidFill>
                <a:srgbClr val="247AF0"/>
              </a:solidFill>
              <a:latin typeface="微软雅黑"/>
              <a:ea typeface="微软雅黑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7360" y="2098675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流程引擎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240645" y="647700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45359" y="4041340"/>
            <a:ext cx="7701280" cy="1271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自定义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配置流程，满足企业在不同业务场景下的流程处理，让流程更符合业务需求。</a:t>
            </a: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应用于：报销申请、加班申请、进销存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等。</a:t>
            </a: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671830" y="324485"/>
            <a:ext cx="649605" cy="649605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843905" y="1504315"/>
            <a:ext cx="504000" cy="36000"/>
          </a:xfrm>
          <a:prstGeom prst="roundRect">
            <a:avLst>
              <a:gd name="adj" fmla="val 50000"/>
            </a:avLst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24762"/>
          <a:stretch/>
        </p:blipFill>
        <p:spPr>
          <a:xfrm>
            <a:off x="4617085" y="3071495"/>
            <a:ext cx="3998595" cy="250253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895975" y="4245610"/>
            <a:ext cx="231775" cy="231775"/>
          </a:xfrm>
          <a:prstGeom prst="ellipse">
            <a:avLst/>
          </a:prstGeom>
          <a:solidFill>
            <a:srgbClr val="1890FF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CN" sz="1200" b="1">
                <a:solidFill>
                  <a:schemeClr val="lt1"/>
                </a:solidFill>
                <a:latin typeface="微软雅黑"/>
                <a:ea typeface="微软雅黑"/>
              </a:rPr>
              <a:t>1</a:t>
            </a:r>
            <a:endParaRPr lang="zh-CN" altLang="en-US" sz="1200" b="1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570220" y="4590415"/>
            <a:ext cx="892810" cy="1167130"/>
          </a:xfrm>
          <a:prstGeom prst="roundRect">
            <a:avLst>
              <a:gd name="adj" fmla="val 65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52400" dist="38100" dir="2700000" algn="tl" rotWithShape="0">
              <a:srgbClr val="000000">
                <a:alpha val="12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8888095" y="2734945"/>
            <a:ext cx="824865" cy="276860"/>
          </a:xfrm>
          <a:prstGeom prst="rect">
            <a:avLst/>
          </a:prstGeom>
          <a:solidFill>
            <a:srgbClr val="2D4561"/>
          </a:solidFill>
          <a:effectLst>
            <a:outerShdw blurRad="177800" dist="38100" dir="2700000" algn="tl" rotWithShape="0">
              <a:srgbClr val="000000">
                <a:alpha val="2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节点名称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152890" y="3674745"/>
            <a:ext cx="973455" cy="275590"/>
          </a:xfrm>
          <a:prstGeom prst="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lvl="0" algn="ctr">
              <a:defRPr sz="1200" b="1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zh-CN" b="0">
                <a:solidFill>
                  <a:schemeClr val="lt1"/>
                </a:solidFill>
              </a:rPr>
              <a:t>节点负责人</a:t>
            </a:r>
            <a:endParaRPr lang="zh-CN" altLang="zh-CN" b="0">
              <a:solidFill>
                <a:schemeClr val="lt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156700" y="4278630"/>
            <a:ext cx="969010" cy="275590"/>
          </a:xfrm>
          <a:prstGeom prst="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lvl="0" algn="ctr">
              <a:defRPr sz="1200" b="1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zh-CN" b="0">
                <a:solidFill>
                  <a:schemeClr val="lt1"/>
                </a:solidFill>
              </a:rPr>
              <a:t>审批类型</a:t>
            </a:r>
            <a:endParaRPr lang="zh-CN" altLang="zh-CN" b="0">
              <a:solidFill>
                <a:schemeClr val="lt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005955" y="5654040"/>
            <a:ext cx="1048385" cy="275590"/>
          </a:xfrm>
          <a:prstGeom prst="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lvl="0" algn="ctr">
              <a:defRPr sz="1200" b="1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zh-CN" b="0">
                <a:solidFill>
                  <a:schemeClr val="lt1"/>
                </a:solidFill>
              </a:rPr>
              <a:t>字段权限</a:t>
            </a:r>
            <a:endParaRPr lang="zh-CN" altLang="zh-CN" b="0">
              <a:solidFill>
                <a:schemeClr val="lt1"/>
              </a:solidFill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286000" y="2545715"/>
            <a:ext cx="2166620" cy="3741420"/>
          </a:xfrm>
          <a:prstGeom prst="roundRect">
            <a:avLst>
              <a:gd name="adj" fmla="val 65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52400" dist="38100" dir="2700000" algn="tl" rotWithShape="0">
              <a:srgbClr val="000000">
                <a:alpha val="12000"/>
              </a:srgbClr>
            </a:outerShdw>
          </a:effectLst>
        </p:spPr>
      </p:pic>
      <p:sp>
        <p:nvSpPr>
          <p:cNvPr id="19" name="椭圆 18"/>
          <p:cNvSpPr/>
          <p:nvPr/>
        </p:nvSpPr>
        <p:spPr>
          <a:xfrm>
            <a:off x="7724775" y="2780665"/>
            <a:ext cx="231775" cy="231775"/>
          </a:xfrm>
          <a:prstGeom prst="ellipse">
            <a:avLst/>
          </a:prstGeom>
          <a:solidFill>
            <a:srgbClr val="1890FF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CN" sz="1200" b="1">
                <a:solidFill>
                  <a:schemeClr val="lt1"/>
                </a:solidFill>
                <a:latin typeface="微软雅黑"/>
                <a:ea typeface="微软雅黑"/>
              </a:rPr>
              <a:t>2</a:t>
            </a:r>
            <a:endParaRPr lang="zh-CN" altLang="en-US" sz="1200" b="1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17085" y="3071495"/>
            <a:ext cx="1184910" cy="1847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b="1">
                <a:solidFill>
                  <a:schemeClr val="bg1"/>
                </a:solidFill>
                <a:latin typeface="微软雅黑"/>
              </a:rPr>
              <a:t>流程编辑器</a:t>
            </a:r>
            <a:r>
              <a:rPr lang="en-US" altLang="zh-CN" sz="600" b="1">
                <a:solidFill>
                  <a:schemeClr val="bg1"/>
                </a:solidFill>
                <a:latin typeface="微软雅黑"/>
              </a:rPr>
              <a:t>—</a:t>
            </a:r>
            <a:r>
              <a:rPr lang="zh-CN" altLang="en-US" sz="600" b="1">
                <a:solidFill>
                  <a:schemeClr val="bg1"/>
                </a:solidFill>
                <a:latin typeface="微软雅黑"/>
              </a:rPr>
              <a:t>预算费用申请表</a:t>
            </a:r>
            <a:endParaRPr lang="zh-CN" altLang="en-US" sz="600" b="1">
              <a:solidFill>
                <a:schemeClr val="bg1"/>
              </a:solidFill>
              <a:latin typeface="微软雅黑"/>
            </a:endParaRPr>
          </a:p>
        </p:txBody>
      </p:sp>
      <p:cxnSp>
        <p:nvCxnSpPr>
          <p:cNvPr id="8" name="连接符: 肘形 7"/>
          <p:cNvCxnSpPr>
            <a:endCxn id="7" idx="2"/>
          </p:cNvCxnSpPr>
          <p:nvPr/>
        </p:nvCxnSpPr>
        <p:spPr>
          <a:xfrm flipV="1">
            <a:off x="8674735" y="3012440"/>
            <a:ext cx="625475" cy="382905"/>
          </a:xfrm>
          <a:prstGeom prst="bentConnector2">
            <a:avLst/>
          </a:prstGeom>
          <a:ln w="6350">
            <a:solidFill>
              <a:schemeClr val="accent1"/>
            </a:solidFill>
            <a:prstDash val="dash"/>
            <a:miter/>
          </a:ln>
        </p:spPr>
      </p:cxnSp>
      <p:cxnSp>
        <p:nvCxnSpPr>
          <p:cNvPr id="10" name="连接符: 肘形 9"/>
          <p:cNvCxnSpPr>
            <a:endCxn id="41" idx="1"/>
          </p:cNvCxnSpPr>
          <p:nvPr/>
        </p:nvCxnSpPr>
        <p:spPr>
          <a:xfrm>
            <a:off x="8675370" y="3812540"/>
            <a:ext cx="477520" cy="0"/>
          </a:xfrm>
          <a:prstGeom prst="bentConnector3">
            <a:avLst/>
          </a:prstGeom>
          <a:ln w="6350">
            <a:solidFill>
              <a:schemeClr val="accent1"/>
            </a:solidFill>
            <a:prstDash val="dash"/>
            <a:miter/>
          </a:ln>
        </p:spPr>
      </p:cxnSp>
      <p:cxnSp>
        <p:nvCxnSpPr>
          <p:cNvPr id="12" name="直接连接符 11"/>
          <p:cNvCxnSpPr>
            <a:stCxn id="42" idx="1"/>
          </p:cNvCxnSpPr>
          <p:nvPr/>
        </p:nvCxnSpPr>
        <p:spPr>
          <a:xfrm flipH="1" flipV="1">
            <a:off x="8674735" y="4416425"/>
            <a:ext cx="481965" cy="0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</p:cxnSp>
      <p:cxnSp>
        <p:nvCxnSpPr>
          <p:cNvPr id="21" name="直接连接符 20"/>
          <p:cNvCxnSpPr/>
          <p:nvPr/>
        </p:nvCxnSpPr>
        <p:spPr>
          <a:xfrm>
            <a:off x="7242175" y="5085080"/>
            <a:ext cx="0" cy="568325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</p:cxnSp>
      <p:sp>
        <p:nvSpPr>
          <p:cNvPr id="22" name="文本框 21"/>
          <p:cNvSpPr txBox="1"/>
          <p:nvPr/>
        </p:nvSpPr>
        <p:spPr>
          <a:xfrm>
            <a:off x="1293192" y="1693543"/>
            <a:ext cx="960542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企业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可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根据实际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业务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需求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添加审批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节点、抄送节点、事件节点以及子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分支，并自定义节点的基本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属性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，</a:t>
            </a:r>
            <a:endParaRPr lang="en-US" altLang="zh-CN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比如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节点名称、节点负责人、处理期限、流转规则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等，全面满足不同业务的审批需求。</a:t>
            </a: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81771" y="801370"/>
            <a:ext cx="757130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200" b="1">
                <a:gradFill>
                  <a:gsLst>
                    <a:gs pos="0">
                      <a:srgbClr val="247AF0"/>
                    </a:gs>
                    <a:gs pos="100000">
                      <a:srgbClr val="1AAEFA"/>
                    </a:gs>
                  </a:gsLst>
                  <a:lin ang="2700000" scaled="0"/>
                </a:gradFill>
                <a:latin typeface="微软雅黑"/>
                <a:ea typeface="微软雅黑"/>
              </a:rPr>
              <a:t>自定义审批流程，</a:t>
            </a:r>
            <a:r>
              <a:rPr lang="zh-CN" altLang="en-US" sz="3200" b="1">
                <a:gradFill>
                  <a:gsLst>
                    <a:gs pos="0">
                      <a:srgbClr val="247AF0"/>
                    </a:gs>
                    <a:gs pos="100000">
                      <a:srgbClr val="1AAEFA"/>
                    </a:gs>
                  </a:gsLst>
                  <a:lin ang="2700000" scaled="0"/>
                </a:gradFill>
                <a:latin typeface="微软雅黑"/>
                <a:ea typeface="微软雅黑"/>
              </a:rPr>
              <a:t>满足不同业务审批需求</a:t>
            </a:r>
            <a:endParaRPr lang="zh-CN" altLang="en-US" sz="3200" b="1">
              <a:gradFill>
                <a:gsLst>
                  <a:gs pos="0">
                    <a:srgbClr val="247AF0"/>
                  </a:gs>
                  <a:gs pos="100000">
                    <a:srgbClr val="1AAEFA"/>
                  </a:gs>
                </a:gsLst>
                <a:lin ang="2700000" scaled="0"/>
              </a:gra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270" y="-19050"/>
            <a:ext cx="12223115" cy="6875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37812" b="37274"/>
          <a:stretch/>
        </p:blipFill>
        <p:spPr>
          <a:xfrm>
            <a:off x="5285740" y="2905125"/>
            <a:ext cx="6906260" cy="39516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rcRect l="23822" t="63326"/>
          <a:stretch/>
        </p:blipFill>
        <p:spPr>
          <a:xfrm>
            <a:off x="1270" y="-635"/>
            <a:ext cx="4991100" cy="240284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0240645" y="647700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12000" y="1268307"/>
            <a:ext cx="1368000" cy="1368000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765607" y="1437613"/>
            <a:ext cx="660787" cy="57600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2460000" y="3033395"/>
            <a:ext cx="7272000" cy="7918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36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>
                <a:solidFill>
                  <a:srgbClr val="247AF0"/>
                </a:solidFill>
                <a:latin typeface="微软雅黑"/>
                <a:ea typeface="微软雅黑"/>
              </a:rPr>
              <a:t>专为企业团队打造，促进团队协作</a:t>
            </a:r>
            <a:endParaRPr lang="zh-CN" altLang="en-US" sz="3200" b="1">
              <a:solidFill>
                <a:srgbClr val="247AF0"/>
              </a:solidFill>
              <a:latin typeface="微软雅黑"/>
              <a:ea typeface="微软雅黑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47360" y="2098675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zh-CN" b="1">
                <a:solidFill>
                  <a:schemeClr val="bg1"/>
                </a:solidFill>
              </a:rPr>
              <a:t>权限管理</a:t>
            </a:r>
            <a:endParaRPr lang="zh-CN" altLang="zh-CN" b="1">
              <a:solidFill>
                <a:schemeClr val="bg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1213485" y="4773930"/>
            <a:ext cx="990600" cy="9906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63910" y="4091940"/>
            <a:ext cx="5669280" cy="975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可根据需求对每个应用的权限进行设置，让团队协作更有序。</a:t>
            </a: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应用于：功能管理、数据管理、流程节点权限管理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等。</a:t>
            </a: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76630" y="394970"/>
            <a:ext cx="18084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zh-CN" sz="3200" b="1">
                <a:solidFill>
                  <a:srgbClr val="1D2D3E"/>
                </a:solidFill>
                <a:latin typeface="微软雅黑"/>
                <a:ea typeface="微软雅黑"/>
              </a:rPr>
              <a:t>权限管理</a:t>
            </a:r>
            <a:endParaRPr lang="zh-CN" altLang="zh-CN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73075" y="466725"/>
            <a:ext cx="432000" cy="432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33755" y="1254125"/>
            <a:ext cx="10114915" cy="1205230"/>
            <a:chOff x="1313" y="2293"/>
            <a:chExt cx="15929" cy="1898"/>
          </a:xfrm>
        </p:grpSpPr>
        <p:grpSp>
          <p:nvGrpSpPr>
            <p:cNvPr id="13" name="组合 12"/>
            <p:cNvGrpSpPr/>
            <p:nvPr/>
          </p:nvGrpSpPr>
          <p:grpSpPr>
            <a:xfrm>
              <a:off x="1538" y="2293"/>
              <a:ext cx="15704" cy="1898"/>
              <a:chOff x="1442" y="662"/>
              <a:chExt cx="15704" cy="1898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1442" y="662"/>
                <a:ext cx="7488" cy="72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l"/>
                <a:r>
                  <a:rPr lang="zh-CN" altLang="en-US" sz="2400" b="1">
                    <a:solidFill>
                      <a:srgbClr val="247AF0"/>
                    </a:solidFill>
                    <a:latin typeface="微软雅黑"/>
                    <a:ea typeface="微软雅黑"/>
                  </a:rPr>
                  <a:t>访问权限可控制，让管理有条不紊</a:t>
                </a:r>
                <a:endPara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1442" y="1487"/>
                <a:ext cx="15704" cy="1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l">
                  <a:lnSpc>
                    <a:spcPct val="120000"/>
                  </a:lnSpc>
                </a:pPr>
                <a:r>
                  <a:rPr lang="zh-CN" altLang="en-US" sz="1600">
                    <a:solidFill>
                      <a:srgbClr val="55647A"/>
                    </a:solidFill>
                    <a:latin typeface="微软雅黑"/>
                    <a:ea typeface="微软雅黑"/>
                  </a:rPr>
                  <a:t>可根据业务需求，为每个应用、菜单、功能等配置可访问的用户群体，将管理工作进行分摊，让更多人参与到企业管理中；同时，权限控制可以保证工作职责的清楚划分，促进团队协作，让管理有条不紊。</a:t>
                </a:r>
                <a:endParaRPr lang="zh-CN" altLang="en-US" sz="1600">
                  <a:solidFill>
                    <a:srgbClr val="55647A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" name="椭圆 4"/>
            <p:cNvSpPr/>
            <p:nvPr/>
          </p:nvSpPr>
          <p:spPr>
            <a:xfrm>
              <a:off x="1313" y="3329"/>
              <a:ext cx="225" cy="225"/>
            </a:xfrm>
            <a:prstGeom prst="ellipse">
              <a:avLst/>
            </a:prstGeom>
            <a:solidFill>
              <a:srgbClr val="1ACFC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10640060" y="1066800"/>
            <a:ext cx="648000" cy="6480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 rot="0">
            <a:off x="3037205" y="3091815"/>
            <a:ext cx="6911340" cy="2879090"/>
            <a:chOff x="4667" y="4758"/>
            <a:chExt cx="10884" cy="4534"/>
          </a:xfrm>
        </p:grpSpPr>
        <p:sp>
          <p:nvSpPr>
            <p:cNvPr id="9" name="圆角矩形 8"/>
            <p:cNvSpPr/>
            <p:nvPr/>
          </p:nvSpPr>
          <p:spPr>
            <a:xfrm>
              <a:off x="4667" y="4758"/>
              <a:ext cx="10885" cy="4535"/>
            </a:xfrm>
            <a:prstGeom prst="roundRect">
              <a:avLst>
                <a:gd name="adj" fmla="val 8427"/>
              </a:avLst>
            </a:prstGeom>
            <a:solidFill>
              <a:schemeClr val="bg1"/>
            </a:solidFill>
            <a:ln>
              <a:noFill/>
            </a:ln>
            <a:effectLst>
              <a:outerShdw blurRad="406400" sx="106000" sy="106000" algn="ctr" rotWithShape="0">
                <a:srgbClr val="78AFD6">
                  <a:alpha val="22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t="1130"/>
            <a:stretch/>
          </p:blipFill>
          <p:spPr>
            <a:xfrm>
              <a:off x="4768" y="4882"/>
              <a:ext cx="10683" cy="4287"/>
            </a:xfrm>
            <a:prstGeom prst="rect">
              <a:avLst/>
            </a:prstGeom>
          </p:spPr>
        </p:pic>
      </p:grpSp>
      <p:grpSp>
        <p:nvGrpSpPr>
          <p:cNvPr id="75" name="组合 74"/>
          <p:cNvGrpSpPr/>
          <p:nvPr/>
        </p:nvGrpSpPr>
        <p:grpSpPr>
          <a:xfrm rot="0">
            <a:off x="1155065" y="2748915"/>
            <a:ext cx="1727835" cy="3312160"/>
            <a:chOff x="399" y="4728"/>
            <a:chExt cx="2721" cy="5216"/>
          </a:xfrm>
        </p:grpSpPr>
        <p:sp>
          <p:nvSpPr>
            <p:cNvPr id="16" name="圆角矩形 15"/>
            <p:cNvSpPr/>
            <p:nvPr/>
          </p:nvSpPr>
          <p:spPr>
            <a:xfrm>
              <a:off x="399" y="4728"/>
              <a:ext cx="2721" cy="52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sx="106000" sy="106000" algn="ctr" rotWithShape="0">
                <a:srgbClr val="78AFD6">
                  <a:alpha val="22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732" y="4899"/>
              <a:ext cx="2061" cy="4874"/>
              <a:chOff x="732" y="4899"/>
              <a:chExt cx="2061" cy="4874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539" y="5060"/>
                <a:ext cx="1248" cy="4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zh-CN" sz="1200" b="1">
                    <a:solidFill>
                      <a:srgbClr val="1D2D3E"/>
                    </a:solidFill>
                    <a:latin typeface="微软雅黑"/>
                    <a:ea typeface="微软雅黑"/>
                  </a:rPr>
                  <a:t>访问权限</a:t>
                </a:r>
                <a:endParaRPr lang="zh-CN" altLang="zh-CN" sz="1200" b="1">
                  <a:solidFill>
                    <a:srgbClr val="1D2D3E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539" y="6084"/>
                <a:ext cx="1248" cy="4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zh-CN" sz="1200" b="1">
                    <a:solidFill>
                      <a:srgbClr val="1D2D3E"/>
                    </a:solidFill>
                    <a:latin typeface="微软雅黑"/>
                    <a:ea typeface="微软雅黑"/>
                  </a:rPr>
                  <a:t>菜单权限</a:t>
                </a:r>
                <a:endParaRPr lang="zh-CN" altLang="zh-CN" sz="1200" b="1">
                  <a:solidFill>
                    <a:srgbClr val="1D2D3E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539" y="7108"/>
                <a:ext cx="1248" cy="4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zh-CN" sz="1200" b="1">
                    <a:solidFill>
                      <a:srgbClr val="1D2D3E"/>
                    </a:solidFill>
                    <a:latin typeface="微软雅黑"/>
                    <a:ea typeface="微软雅黑"/>
                  </a:rPr>
                  <a:t>功能权限</a:t>
                </a:r>
                <a:endParaRPr lang="zh-CN" altLang="zh-CN" sz="1200" b="1">
                  <a:solidFill>
                    <a:srgbClr val="1D2D3E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526" y="8132"/>
                <a:ext cx="1248" cy="4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zh-CN" sz="1200" b="1">
                    <a:solidFill>
                      <a:srgbClr val="1D2D3E"/>
                    </a:solidFill>
                    <a:latin typeface="微软雅黑"/>
                    <a:ea typeface="微软雅黑"/>
                  </a:rPr>
                  <a:t>管理权限</a:t>
                </a:r>
                <a:endParaRPr lang="zh-CN" altLang="zh-CN" sz="1200" b="1">
                  <a:solidFill>
                    <a:srgbClr val="1D2D3E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533" y="9156"/>
                <a:ext cx="1260" cy="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1200" b="1">
                    <a:solidFill>
                      <a:srgbClr val="1D2D3E"/>
                    </a:solidFill>
                    <a:latin typeface="微软雅黑"/>
                    <a:ea typeface="微软雅黑"/>
                  </a:rPr>
                  <a:t>审核</a:t>
                </a:r>
                <a:r>
                  <a:rPr lang="zh-CN" altLang="zh-CN" sz="1200" b="1">
                    <a:solidFill>
                      <a:srgbClr val="1D2D3E"/>
                    </a:solidFill>
                    <a:latin typeface="微软雅黑"/>
                    <a:ea typeface="微软雅黑"/>
                  </a:rPr>
                  <a:t>权限</a:t>
                </a:r>
                <a:endParaRPr lang="zh-CN" altLang="zh-CN" sz="1200" b="1">
                  <a:solidFill>
                    <a:srgbClr val="1D2D3E"/>
                  </a:solidFill>
                  <a:latin typeface="微软雅黑"/>
                  <a:ea typeface="微软雅黑"/>
                </a:endParaRPr>
              </a:p>
            </p:txBody>
          </p:sp>
          <p:grpSp>
            <p:nvGrpSpPr>
              <p:cNvPr id="70" name="组合 69"/>
              <p:cNvGrpSpPr/>
              <p:nvPr/>
            </p:nvGrpSpPr>
            <p:grpSpPr>
              <a:xfrm>
                <a:off x="745" y="5919"/>
                <a:ext cx="794" cy="794"/>
                <a:chOff x="2259" y="4899"/>
                <a:chExt cx="794" cy="794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2259" y="4899"/>
                  <a:ext cx="794" cy="79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06400" sx="106000" sy="106000" algn="ctr" rotWithShape="0">
                    <a:srgbClr val="78AFD6">
                      <a:alpha val="22000"/>
                    </a:srgbClr>
                  </a:outerShdw>
                </a:effectLst>
              </p:spPr>
              <p:txBody>
                <a:bodyPr vert="horz" wrap="square" numCol="1" spcCol="0" anchor="ctr" anchorCtr="0"/>
                <a:lstStyle/>
                <a:p>
                  <a:pPr lvl="0"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4"/>
                <a:stretch/>
              </p:blipFill>
              <p:spPr>
                <a:xfrm>
                  <a:off x="2461" y="5154"/>
                  <a:ext cx="391" cy="283"/>
                </a:xfrm>
                <a:prstGeom prst="rect">
                  <a:avLst/>
                </a:prstGeom>
              </p:spPr>
            </p:pic>
          </p:grpSp>
          <p:grpSp>
            <p:nvGrpSpPr>
              <p:cNvPr id="69" name="组合 68"/>
              <p:cNvGrpSpPr/>
              <p:nvPr/>
            </p:nvGrpSpPr>
            <p:grpSpPr>
              <a:xfrm>
                <a:off x="732" y="4899"/>
                <a:ext cx="794" cy="794"/>
                <a:chOff x="732" y="4899"/>
                <a:chExt cx="794" cy="794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732" y="4899"/>
                  <a:ext cx="794" cy="79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06400" sx="106000" sy="106000" algn="ctr" rotWithShape="0">
                    <a:srgbClr val="78AFD6">
                      <a:alpha val="22000"/>
                    </a:srgbClr>
                  </a:outerShdw>
                </a:effectLst>
              </p:spPr>
              <p:txBody>
                <a:bodyPr vert="horz" wrap="square" numCol="1" spcCol="0" anchor="ctr" anchorCtr="0"/>
                <a:lstStyle/>
                <a:p>
                  <a:pPr lvl="0"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5"/>
                <a:stretch/>
              </p:blipFill>
              <p:spPr>
                <a:xfrm>
                  <a:off x="859" y="5097"/>
                  <a:ext cx="540" cy="397"/>
                </a:xfrm>
                <a:prstGeom prst="rect">
                  <a:avLst/>
                </a:prstGeom>
              </p:spPr>
            </p:pic>
          </p:grpSp>
          <p:grpSp>
            <p:nvGrpSpPr>
              <p:cNvPr id="71" name="组合 70"/>
              <p:cNvGrpSpPr/>
              <p:nvPr/>
            </p:nvGrpSpPr>
            <p:grpSpPr>
              <a:xfrm>
                <a:off x="732" y="6939"/>
                <a:ext cx="794" cy="794"/>
                <a:chOff x="3786" y="4899"/>
                <a:chExt cx="794" cy="794"/>
              </a:xfrm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3786" y="4899"/>
                  <a:ext cx="794" cy="79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06400" sx="106000" sy="106000" algn="ctr" rotWithShape="0">
                    <a:srgbClr val="78AFD6">
                      <a:alpha val="22000"/>
                    </a:srgbClr>
                  </a:outerShdw>
                </a:effectLst>
              </p:spPr>
              <p:txBody>
                <a:bodyPr vert="horz" wrap="square" numCol="1" spcCol="0" anchor="ctr" anchorCtr="0"/>
                <a:lstStyle/>
                <a:p>
                  <a:pPr lvl="0"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6"/>
                <a:stretch/>
              </p:blipFill>
              <p:spPr>
                <a:xfrm>
                  <a:off x="3984" y="5098"/>
                  <a:ext cx="397" cy="397"/>
                </a:xfrm>
                <a:prstGeom prst="rect">
                  <a:avLst/>
                </a:prstGeom>
              </p:spPr>
            </p:pic>
          </p:grpSp>
          <p:grpSp>
            <p:nvGrpSpPr>
              <p:cNvPr id="72" name="组合 71"/>
              <p:cNvGrpSpPr/>
              <p:nvPr/>
            </p:nvGrpSpPr>
            <p:grpSpPr>
              <a:xfrm>
                <a:off x="732" y="7959"/>
                <a:ext cx="794" cy="794"/>
                <a:chOff x="5313" y="4899"/>
                <a:chExt cx="794" cy="794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313" y="4899"/>
                  <a:ext cx="794" cy="79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06400" sx="106000" sy="106000" algn="ctr" rotWithShape="0">
                    <a:srgbClr val="78AFD6">
                      <a:alpha val="22000"/>
                    </a:srgbClr>
                  </a:outerShdw>
                </a:effectLst>
              </p:spPr>
              <p:txBody>
                <a:bodyPr vert="horz" wrap="square" numCol="1" spcCol="0" anchor="ctr" anchorCtr="0"/>
                <a:lstStyle/>
                <a:p>
                  <a:pPr lvl="0"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7"/>
                <a:stretch/>
              </p:blipFill>
              <p:spPr>
                <a:xfrm>
                  <a:off x="5483" y="5069"/>
                  <a:ext cx="454" cy="454"/>
                </a:xfrm>
                <a:prstGeom prst="rect">
                  <a:avLst/>
                </a:prstGeom>
              </p:spPr>
            </p:pic>
          </p:grpSp>
          <p:grpSp>
            <p:nvGrpSpPr>
              <p:cNvPr id="73" name="组合 72"/>
              <p:cNvGrpSpPr/>
              <p:nvPr/>
            </p:nvGrpSpPr>
            <p:grpSpPr>
              <a:xfrm>
                <a:off x="732" y="8979"/>
                <a:ext cx="794" cy="794"/>
                <a:chOff x="6840" y="4899"/>
                <a:chExt cx="794" cy="794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6840" y="4899"/>
                  <a:ext cx="794" cy="79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06400" sx="106000" sy="106000" algn="ctr" rotWithShape="0">
                    <a:srgbClr val="78AFD6">
                      <a:alpha val="22000"/>
                    </a:srgbClr>
                  </a:outerShdw>
                </a:effectLst>
              </p:spPr>
              <p:txBody>
                <a:bodyPr vert="horz" wrap="square" numCol="1" spcCol="0" anchor="ctr" anchorCtr="0"/>
                <a:lstStyle/>
                <a:p>
                  <a:pPr lvl="0"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27" name="图片 26"/>
                <p:cNvPicPr>
                  <a:picLocks noChangeAspect="1"/>
                </p:cNvPicPr>
                <p:nvPr/>
              </p:nvPicPr>
              <p:blipFill>
                <a:blip r:embed="rId8"/>
                <a:stretch/>
              </p:blipFill>
              <p:spPr>
                <a:xfrm>
                  <a:off x="7038" y="5097"/>
                  <a:ext cx="397" cy="39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8" name="组合 77"/>
          <p:cNvGrpSpPr/>
          <p:nvPr/>
        </p:nvGrpSpPr>
        <p:grpSpPr>
          <a:xfrm rot="0">
            <a:off x="9309735" y="2749550"/>
            <a:ext cx="1727200" cy="3312160"/>
            <a:chOff x="15055" y="4350"/>
            <a:chExt cx="2720" cy="5216"/>
          </a:xfrm>
        </p:grpSpPr>
        <p:sp>
          <p:nvSpPr>
            <p:cNvPr id="76" name="圆角矩形 75"/>
            <p:cNvSpPr/>
            <p:nvPr/>
          </p:nvSpPr>
          <p:spPr>
            <a:xfrm>
              <a:off x="15055" y="4350"/>
              <a:ext cx="2721" cy="52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sx="106000" sy="106000" algn="ctr" rotWithShape="0">
                <a:srgbClr val="78AFD6">
                  <a:alpha val="22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15395" y="4712"/>
              <a:ext cx="2042" cy="4493"/>
              <a:chOff x="10989" y="4718"/>
              <a:chExt cx="2042" cy="4493"/>
            </a:xfrm>
          </p:grpSpPr>
          <p:grpSp>
            <p:nvGrpSpPr>
              <p:cNvPr id="29" name="组合 28"/>
              <p:cNvGrpSpPr>
                <a:grpSpLocks noChangeAspect="1"/>
              </p:cNvGrpSpPr>
              <p:nvPr/>
            </p:nvGrpSpPr>
            <p:grpSpPr>
              <a:xfrm>
                <a:off x="10989" y="4718"/>
                <a:ext cx="794" cy="794"/>
                <a:chOff x="11430" y="3350"/>
                <a:chExt cx="1020" cy="10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1430" y="3350"/>
                  <a:ext cx="1020" cy="1020"/>
                </a:xfrm>
                <a:prstGeom prst="ellipse">
                  <a:avLst/>
                </a:prstGeom>
                <a:gradFill>
                  <a:gsLst>
                    <a:gs pos="0">
                      <a:srgbClr val="2C318C"/>
                    </a:gs>
                    <a:gs pos="100000">
                      <a:srgbClr val="2D3CCB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55600" dist="50800" dir="5400000" sx="110000" sy="110000" algn="t" rotWithShape="0">
                    <a:srgbClr val="6790E2">
                      <a:alpha val="40000"/>
                    </a:srgbClr>
                  </a:outerShdw>
                </a:effectLst>
              </p:spPr>
              <p:txBody>
                <a:bodyPr vert="horz" wrap="square" numCol="1" spcCol="0" anchor="ctr" anchorCtr="0"/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>
                <a:blip r:embed="rId9"/>
                <a:stretch/>
              </p:blipFill>
              <p:spPr>
                <a:xfrm>
                  <a:off x="11657" y="3577"/>
                  <a:ext cx="567" cy="567"/>
                </a:xfrm>
                <a:prstGeom prst="rect">
                  <a:avLst/>
                </a:prstGeom>
              </p:spPr>
            </p:pic>
          </p:grpSp>
          <p:grpSp>
            <p:nvGrpSpPr>
              <p:cNvPr id="38" name="组合 37"/>
              <p:cNvGrpSpPr>
                <a:grpSpLocks noChangeAspect="1"/>
              </p:cNvGrpSpPr>
              <p:nvPr/>
            </p:nvGrpSpPr>
            <p:grpSpPr>
              <a:xfrm>
                <a:off x="10990" y="5951"/>
                <a:ext cx="793" cy="794"/>
                <a:chOff x="14018" y="3332"/>
                <a:chExt cx="1020" cy="1020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4018" y="3332"/>
                  <a:ext cx="1020" cy="1020"/>
                </a:xfrm>
                <a:prstGeom prst="ellipse">
                  <a:avLst/>
                </a:prstGeom>
                <a:gradFill>
                  <a:gsLst>
                    <a:gs pos="0">
                      <a:srgbClr val="2C318C"/>
                    </a:gs>
                    <a:gs pos="100000">
                      <a:srgbClr val="2D3CCB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55600" dist="50800" dir="5400000" sx="110000" sy="110000" algn="t" rotWithShape="0">
                    <a:srgbClr val="6790E2">
                      <a:alpha val="40000"/>
                    </a:srgbClr>
                  </a:outerShdw>
                </a:effectLst>
              </p:spPr>
              <p:txBody>
                <a:bodyPr vert="horz" wrap="square" numCol="1" spcCol="0" anchor="ctr" anchorCtr="0"/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10"/>
                <a:stretch/>
              </p:blipFill>
              <p:spPr>
                <a:xfrm>
                  <a:off x="14245" y="3558"/>
                  <a:ext cx="567" cy="567"/>
                </a:xfrm>
                <a:prstGeom prst="rect">
                  <a:avLst/>
                </a:prstGeom>
              </p:spPr>
            </p:pic>
          </p:grpSp>
          <p:grpSp>
            <p:nvGrpSpPr>
              <p:cNvPr id="51" name="组合 50"/>
              <p:cNvGrpSpPr>
                <a:grpSpLocks noChangeAspect="1"/>
              </p:cNvGrpSpPr>
              <p:nvPr/>
            </p:nvGrpSpPr>
            <p:grpSpPr>
              <a:xfrm>
                <a:off x="10990" y="7184"/>
                <a:ext cx="793" cy="794"/>
                <a:chOff x="11430" y="6082"/>
                <a:chExt cx="1020" cy="1020"/>
              </a:xfrm>
            </p:grpSpPr>
            <p:sp>
              <p:nvSpPr>
                <p:cNvPr id="52" name="椭圆 51"/>
                <p:cNvSpPr/>
                <p:nvPr/>
              </p:nvSpPr>
              <p:spPr>
                <a:xfrm>
                  <a:off x="11430" y="6082"/>
                  <a:ext cx="1020" cy="1020"/>
                </a:xfrm>
                <a:prstGeom prst="ellipse">
                  <a:avLst/>
                </a:prstGeom>
                <a:gradFill>
                  <a:gsLst>
                    <a:gs pos="0">
                      <a:srgbClr val="2C318C"/>
                    </a:gs>
                    <a:gs pos="100000">
                      <a:srgbClr val="2D3CCB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55600" dist="50800" dir="5400000" sx="110000" sy="110000" algn="t" rotWithShape="0">
                    <a:srgbClr val="6790E2">
                      <a:alpha val="40000"/>
                    </a:srgbClr>
                  </a:outerShdw>
                </a:effectLst>
              </p:spPr>
              <p:txBody>
                <a:bodyPr vert="horz" wrap="square" numCol="1" spcCol="0" anchor="ctr" anchorCtr="0"/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>
                <a:blip r:embed="rId11"/>
                <a:stretch/>
              </p:blipFill>
              <p:spPr>
                <a:xfrm>
                  <a:off x="11657" y="6308"/>
                  <a:ext cx="567" cy="567"/>
                </a:xfrm>
                <a:prstGeom prst="rect">
                  <a:avLst/>
                </a:prstGeom>
              </p:spPr>
            </p:pic>
          </p:grpSp>
          <p:grpSp>
            <p:nvGrpSpPr>
              <p:cNvPr id="54" name="组合 53"/>
              <p:cNvGrpSpPr>
                <a:grpSpLocks noChangeAspect="1"/>
              </p:cNvGrpSpPr>
              <p:nvPr/>
            </p:nvGrpSpPr>
            <p:grpSpPr>
              <a:xfrm>
                <a:off x="10989" y="8417"/>
                <a:ext cx="793" cy="794"/>
                <a:chOff x="11430" y="7448"/>
                <a:chExt cx="1020" cy="1020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11430" y="7448"/>
                  <a:ext cx="1020" cy="1020"/>
                </a:xfrm>
                <a:prstGeom prst="ellipse">
                  <a:avLst/>
                </a:prstGeom>
                <a:gradFill>
                  <a:gsLst>
                    <a:gs pos="0">
                      <a:srgbClr val="2C318C"/>
                    </a:gs>
                    <a:gs pos="100000">
                      <a:srgbClr val="2D3CCB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55600" dist="50800" dir="5400000" sx="110000" sy="110000" algn="t" rotWithShape="0">
                    <a:srgbClr val="6790E2">
                      <a:alpha val="40000"/>
                    </a:srgbClr>
                  </a:outerShdw>
                </a:effectLst>
              </p:spPr>
              <p:txBody>
                <a:bodyPr vert="horz" wrap="square" numCol="1" spcCol="0" anchor="ctr" anchorCtr="0"/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56" name="图片 55"/>
                <p:cNvPicPr>
                  <a:picLocks noChangeAspect="1"/>
                </p:cNvPicPr>
                <p:nvPr/>
              </p:nvPicPr>
              <p:blipFill>
                <a:blip r:embed="rId12"/>
                <a:stretch/>
              </p:blipFill>
              <p:spPr>
                <a:xfrm>
                  <a:off x="11648" y="7675"/>
                  <a:ext cx="585" cy="567"/>
                </a:xfrm>
                <a:prstGeom prst="rect">
                  <a:avLst/>
                </a:prstGeom>
              </p:spPr>
            </p:pic>
          </p:grpSp>
          <p:sp>
            <p:nvSpPr>
              <p:cNvPr id="57" name="文本框 56"/>
              <p:cNvSpPr txBox="1"/>
              <p:nvPr/>
            </p:nvSpPr>
            <p:spPr>
              <a:xfrm>
                <a:off x="11783" y="4889"/>
                <a:ext cx="768" cy="4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zh-CN" altLang="zh-CN" sz="1200" b="1">
                    <a:solidFill>
                      <a:srgbClr val="1D2D3E"/>
                    </a:solidFill>
                    <a:latin typeface="微软雅黑"/>
                    <a:ea typeface="微软雅黑"/>
                  </a:rPr>
                  <a:t>公开</a:t>
                </a:r>
                <a:endParaRPr lang="zh-CN" altLang="zh-CN" sz="1200" b="1">
                  <a:solidFill>
                    <a:srgbClr val="1D2D3E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1783" y="6124"/>
                <a:ext cx="1248" cy="4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zh-CN" altLang="zh-CN" sz="1200" b="1">
                    <a:solidFill>
                      <a:srgbClr val="1D2D3E"/>
                    </a:solidFill>
                    <a:latin typeface="微软雅黑"/>
                    <a:ea typeface="微软雅黑"/>
                  </a:rPr>
                  <a:t>指定用户</a:t>
                </a:r>
                <a:endParaRPr lang="zh-CN" altLang="zh-CN" sz="1200" b="1">
                  <a:solidFill>
                    <a:srgbClr val="1D2D3E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11783" y="7359"/>
                <a:ext cx="1248" cy="4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zh-CN" altLang="zh-CN" sz="1200" b="1">
                    <a:solidFill>
                      <a:srgbClr val="1D2D3E"/>
                    </a:solidFill>
                    <a:latin typeface="微软雅黑"/>
                    <a:ea typeface="微软雅黑"/>
                  </a:rPr>
                  <a:t>指定部门</a:t>
                </a:r>
                <a:endParaRPr lang="zh-CN" altLang="zh-CN" sz="1200" b="1">
                  <a:solidFill>
                    <a:srgbClr val="1D2D3E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11783" y="8594"/>
                <a:ext cx="1248" cy="4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zh-CN" altLang="zh-CN" sz="1200" b="1">
                    <a:solidFill>
                      <a:srgbClr val="1D2D3E"/>
                    </a:solidFill>
                    <a:latin typeface="微软雅黑"/>
                    <a:ea typeface="微软雅黑"/>
                  </a:rPr>
                  <a:t>指定角色</a:t>
                </a:r>
                <a:endParaRPr lang="zh-CN" altLang="zh-CN" sz="1200" b="1">
                  <a:solidFill>
                    <a:srgbClr val="1D2D3E"/>
                  </a:solidFill>
                  <a:latin typeface="微软雅黑"/>
                  <a:ea typeface="微软雅黑"/>
                </a:endParaRPr>
              </a:p>
            </p:txBody>
          </p:sp>
        </p:grpSp>
      </p:grpSp>
      <p:sp>
        <p:nvSpPr>
          <p:cNvPr id="79" name="矩形: 圆角 6"/>
          <p:cNvSpPr/>
          <p:nvPr/>
        </p:nvSpPr>
        <p:spPr>
          <a:xfrm>
            <a:off x="3105785" y="3389630"/>
            <a:ext cx="368935" cy="220345"/>
          </a:xfrm>
          <a:prstGeom prst="roundRect">
            <a:avLst>
              <a:gd name="adj" fmla="val 8851"/>
            </a:avLst>
          </a:prstGeom>
          <a:noFill/>
          <a:ln w="12700">
            <a:solidFill>
              <a:srgbClr val="1890FF"/>
            </a:solidFill>
            <a:prstDash val="dash"/>
            <a:miter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0" name="矩形: 圆角 6"/>
          <p:cNvSpPr/>
          <p:nvPr/>
        </p:nvSpPr>
        <p:spPr>
          <a:xfrm>
            <a:off x="5012690" y="3508375"/>
            <a:ext cx="3672205" cy="2211705"/>
          </a:xfrm>
          <a:prstGeom prst="roundRect">
            <a:avLst>
              <a:gd name="adj" fmla="val 8851"/>
            </a:avLst>
          </a:prstGeom>
          <a:noFill/>
          <a:ln w="12700">
            <a:solidFill>
              <a:srgbClr val="1890FF"/>
            </a:solidFill>
            <a:prstDash val="dash"/>
            <a:miter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81" name="直接连接符 80"/>
          <p:cNvCxnSpPr>
            <a:stCxn id="80" idx="3"/>
          </p:cNvCxnSpPr>
          <p:nvPr/>
        </p:nvCxnSpPr>
        <p:spPr>
          <a:xfrm flipV="1">
            <a:off x="8684895" y="4613910"/>
            <a:ext cx="657225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miter/>
          </a:ln>
        </p:spPr>
      </p:cxnSp>
      <p:cxnSp>
        <p:nvCxnSpPr>
          <p:cNvPr id="82" name="直接连接符 81"/>
          <p:cNvCxnSpPr/>
          <p:nvPr/>
        </p:nvCxnSpPr>
        <p:spPr>
          <a:xfrm>
            <a:off x="2967990" y="3503930"/>
            <a:ext cx="131445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miter/>
          </a:ln>
        </p:spPr>
      </p:cxnSp>
      <p:cxnSp>
        <p:nvCxnSpPr>
          <p:cNvPr id="63" name="直接连接符 62"/>
          <p:cNvCxnSpPr/>
          <p:nvPr/>
        </p:nvCxnSpPr>
        <p:spPr>
          <a:xfrm flipV="1">
            <a:off x="2962910" y="3505200"/>
            <a:ext cx="0" cy="89281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miter/>
          </a:ln>
        </p:spPr>
      </p:cxnSp>
      <p:cxnSp>
        <p:nvCxnSpPr>
          <p:cNvPr id="84" name="直接连接符 83"/>
          <p:cNvCxnSpPr/>
          <p:nvPr/>
        </p:nvCxnSpPr>
        <p:spPr>
          <a:xfrm>
            <a:off x="2653665" y="4404995"/>
            <a:ext cx="309245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miter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16510" y="-9525"/>
            <a:ext cx="12225655" cy="687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37812" b="37274"/>
          <a:stretch/>
        </p:blipFill>
        <p:spPr>
          <a:xfrm>
            <a:off x="5288915" y="2905125"/>
            <a:ext cx="6906260" cy="39516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rcRect l="23822" t="63326"/>
          <a:stretch/>
        </p:blipFill>
        <p:spPr>
          <a:xfrm>
            <a:off x="1270" y="-635"/>
            <a:ext cx="4991100" cy="240284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213485" y="4773930"/>
            <a:ext cx="990600" cy="9906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240645" y="647700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412000" y="1268307"/>
            <a:ext cx="1368000" cy="1368000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831546" y="1437613"/>
            <a:ext cx="528909" cy="57600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3216000" y="3033395"/>
            <a:ext cx="5760000" cy="7918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36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>
                <a:solidFill>
                  <a:srgbClr val="247AF0"/>
                </a:solidFill>
                <a:latin typeface="微软雅黑"/>
                <a:ea typeface="微软雅黑"/>
              </a:rPr>
              <a:t>多种视图呈现，辅助决策</a:t>
            </a:r>
            <a:endParaRPr lang="zh-CN" altLang="en-US" sz="3200" b="1">
              <a:solidFill>
                <a:srgbClr val="247AF0"/>
              </a:solidFill>
              <a:latin typeface="微软雅黑"/>
              <a:ea typeface="微软雅黑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47360" y="2098675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b="1">
                <a:solidFill>
                  <a:schemeClr val="bg1"/>
                </a:solidFill>
              </a:rPr>
              <a:t>数据呈现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62308" y="4091940"/>
            <a:ext cx="5872480" cy="975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提供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多种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视图展示数据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，让数据查看更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直观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、项目管理更高效。</a:t>
            </a: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常应用于：任务追踪、项目跟进等。</a:t>
            </a: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76630" y="394970"/>
            <a:ext cx="9956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zh-CN" sz="3200" b="1">
                <a:solidFill>
                  <a:srgbClr val="1D2D3E"/>
                </a:solidFill>
                <a:latin typeface="微软雅黑"/>
                <a:ea typeface="微软雅黑"/>
              </a:rPr>
              <a:t>列表</a:t>
            </a:r>
            <a:endParaRPr lang="zh-CN" altLang="zh-CN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56615" y="1356995"/>
            <a:ext cx="9911715" cy="920750"/>
            <a:chOff x="1349" y="1953"/>
            <a:chExt cx="15609" cy="1450"/>
          </a:xfrm>
        </p:grpSpPr>
        <p:grpSp>
          <p:nvGrpSpPr>
            <p:cNvPr id="21" name="组合 20"/>
            <p:cNvGrpSpPr/>
            <p:nvPr/>
          </p:nvGrpSpPr>
          <p:grpSpPr>
            <a:xfrm>
              <a:off x="1538" y="1953"/>
              <a:ext cx="15420" cy="1450"/>
              <a:chOff x="1442" y="1188"/>
              <a:chExt cx="15420" cy="1450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1442" y="1188"/>
                <a:ext cx="4608" cy="72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l"/>
                <a:r>
                  <a:rPr lang="zh-CN" altLang="en-US" sz="2400" b="1">
                    <a:solidFill>
                      <a:srgbClr val="247AF0"/>
                    </a:solidFill>
                    <a:latin typeface="微软雅黑"/>
                    <a:ea typeface="微软雅黑"/>
                  </a:rPr>
                  <a:t>数据筛查，精准快速</a:t>
                </a:r>
                <a:endPara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442" y="1913"/>
                <a:ext cx="15420" cy="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l">
                  <a:lnSpc>
                    <a:spcPct val="150000"/>
                  </a:lnSpc>
                </a:pPr>
                <a:r>
                  <a:rPr lang="zh-CN" altLang="en-US" sz="1600">
                    <a:solidFill>
                      <a:srgbClr val="55647A"/>
                    </a:solidFill>
                    <a:latin typeface="微软雅黑"/>
                    <a:ea typeface="微软雅黑"/>
                  </a:rPr>
                  <a:t>通过设置筛选条件、排序条件、列表过滤、字段可见性、列表布局等，快速而又准确地展示需要的数据列表。</a:t>
                </a:r>
                <a:endParaRPr lang="zh-CN" altLang="en-US" sz="1600">
                  <a:solidFill>
                    <a:srgbClr val="55647A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4" name="椭圆 23"/>
            <p:cNvSpPr/>
            <p:nvPr/>
          </p:nvSpPr>
          <p:spPr>
            <a:xfrm>
              <a:off x="1349" y="2977"/>
              <a:ext cx="225" cy="225"/>
            </a:xfrm>
            <a:prstGeom prst="ellipse">
              <a:avLst/>
            </a:prstGeom>
            <a:solidFill>
              <a:srgbClr val="1ACFC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10641330" y="781050"/>
            <a:ext cx="576000" cy="5760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36880" y="430530"/>
            <a:ext cx="504000" cy="504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t="478"/>
          <a:stretch/>
        </p:blipFill>
        <p:spPr>
          <a:xfrm>
            <a:off x="3513455" y="4012565"/>
            <a:ext cx="4599305" cy="20948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36000"/>
              </a:srgbClr>
            </a:outerShdw>
          </a:effectLst>
        </p:spPr>
      </p:pic>
      <p:sp>
        <p:nvSpPr>
          <p:cNvPr id="8" name="矩形: 圆角 6"/>
          <p:cNvSpPr/>
          <p:nvPr/>
        </p:nvSpPr>
        <p:spPr>
          <a:xfrm>
            <a:off x="4072890" y="4193540"/>
            <a:ext cx="3256915" cy="1577340"/>
          </a:xfrm>
          <a:prstGeom prst="roundRect">
            <a:avLst>
              <a:gd name="adj" fmla="val 8851"/>
            </a:avLst>
          </a:prstGeom>
          <a:solidFill>
            <a:schemeClr val="tx2">
              <a:alpha val="46000"/>
              <a:lumMod val="75000"/>
              <a:lumOff val="25000"/>
            </a:schemeClr>
          </a:solidFill>
          <a:ln w="12700">
            <a:solidFill>
              <a:srgbClr val="1890FF"/>
            </a:solidFill>
            <a:prstDash val="dash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 rot="13500000">
            <a:off x="4171315" y="4675505"/>
            <a:ext cx="1417320" cy="1126490"/>
          </a:xfrm>
          <a:prstGeom prst="triangle">
            <a:avLst>
              <a:gd name="adj" fmla="val 50443"/>
            </a:avLst>
          </a:prstGeom>
          <a:gradFill>
            <a:gsLst>
              <a:gs pos="100000">
                <a:srgbClr val="1AAEFA">
                  <a:alpha val="82000"/>
                </a:srgbClr>
              </a:gs>
              <a:gs pos="0">
                <a:srgbClr val="1AAEFA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215130" y="3015615"/>
            <a:ext cx="360045" cy="36004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648460" y="2465705"/>
            <a:ext cx="2189480" cy="3672840"/>
            <a:chOff x="2445" y="3891"/>
            <a:chExt cx="3754" cy="6296"/>
          </a:xfrm>
        </p:grpSpPr>
        <p:grpSp>
          <p:nvGrpSpPr>
            <p:cNvPr id="11" name="组合 10"/>
            <p:cNvGrpSpPr/>
            <p:nvPr/>
          </p:nvGrpSpPr>
          <p:grpSpPr>
            <a:xfrm>
              <a:off x="2445" y="3891"/>
              <a:ext cx="3755" cy="6296"/>
              <a:chOff x="2623" y="1148"/>
              <a:chExt cx="4186" cy="7051"/>
            </a:xfrm>
          </p:grpSpPr>
          <p:sp>
            <p:nvSpPr>
              <p:cNvPr id="13" name="Freeform: Shape 9"/>
              <p:cNvSpPr/>
              <p:nvPr/>
            </p:nvSpPr>
            <p:spPr>
              <a:xfrm>
                <a:off x="2673" y="1148"/>
                <a:ext cx="4082" cy="7051"/>
              </a:xfrm>
              <a:custGeom>
                <a:rect l="l" t="t" r="r" b="b"/>
                <a:pathLst>
                  <a:path w="4082" h="7051">
                    <a:moveTo>
                      <a:pt x="432" y="0"/>
                    </a:moveTo>
                    <a:lnTo>
                      <a:pt x="3650" y="0"/>
                    </a:lnTo>
                    <a:cubicBezTo>
                      <a:pt x="3889" y="0"/>
                      <a:pt x="4082" y="160"/>
                      <a:pt x="4082" y="358"/>
                    </a:cubicBezTo>
                    <a:lnTo>
                      <a:pt x="4082" y="6693"/>
                    </a:lnTo>
                    <a:cubicBezTo>
                      <a:pt x="4082" y="6891"/>
                      <a:pt x="3889" y="7051"/>
                      <a:pt x="3650" y="7051"/>
                    </a:cubicBezTo>
                    <a:lnTo>
                      <a:pt x="2261" y="7051"/>
                    </a:lnTo>
                    <a:lnTo>
                      <a:pt x="2256" y="7034"/>
                    </a:lnTo>
                    <a:lnTo>
                      <a:pt x="1826" y="7034"/>
                    </a:lnTo>
                    <a:lnTo>
                      <a:pt x="1821" y="7051"/>
                    </a:lnTo>
                    <a:lnTo>
                      <a:pt x="432" y="7051"/>
                    </a:lnTo>
                    <a:cubicBezTo>
                      <a:pt x="193" y="7051"/>
                      <a:pt x="0" y="6891"/>
                      <a:pt x="0" y="6693"/>
                    </a:cubicBezTo>
                    <a:lnTo>
                      <a:pt x="0" y="358"/>
                    </a:lnTo>
                    <a:cubicBezTo>
                      <a:pt x="0" y="160"/>
                      <a:pt x="193" y="0"/>
                      <a:pt x="43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Freeform: Shape 14"/>
              <p:cNvSpPr/>
              <p:nvPr/>
            </p:nvSpPr>
            <p:spPr>
              <a:xfrm rot="5400000">
                <a:off x="6505" y="4094"/>
                <a:ext cx="567" cy="41"/>
              </a:xfrm>
              <a:custGeom>
                <a:rect l="l" t="t" r="r" b="b"/>
                <a:pathLst>
                  <a:path w="567" h="41">
                    <a:moveTo>
                      <a:pt x="0" y="41"/>
                    </a:moveTo>
                    <a:lnTo>
                      <a:pt x="0" y="28"/>
                    </a:lnTo>
                    <a:cubicBezTo>
                      <a:pt x="0" y="13"/>
                      <a:pt x="13" y="0"/>
                      <a:pt x="28" y="0"/>
                    </a:cubicBezTo>
                    <a:lnTo>
                      <a:pt x="539" y="0"/>
                    </a:lnTo>
                    <a:cubicBezTo>
                      <a:pt x="554" y="0"/>
                      <a:pt x="567" y="13"/>
                      <a:pt x="567" y="28"/>
                    </a:cubicBezTo>
                    <a:lnTo>
                      <a:pt x="567" y="4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Freeform: Shape 15"/>
              <p:cNvSpPr/>
              <p:nvPr/>
            </p:nvSpPr>
            <p:spPr>
              <a:xfrm rot="16200000" flipH="1">
                <a:off x="2417" y="4151"/>
                <a:ext cx="453" cy="41"/>
              </a:xfrm>
              <a:custGeom>
                <a:rect l="l" t="t" r="r" b="b"/>
                <a:pathLst>
                  <a:path w="453" h="41">
                    <a:moveTo>
                      <a:pt x="0" y="41"/>
                    </a:moveTo>
                    <a:lnTo>
                      <a:pt x="0" y="28"/>
                    </a:lnTo>
                    <a:cubicBezTo>
                      <a:pt x="0" y="13"/>
                      <a:pt x="13" y="0"/>
                      <a:pt x="28" y="0"/>
                    </a:cubicBezTo>
                    <a:lnTo>
                      <a:pt x="425" y="0"/>
                    </a:lnTo>
                    <a:cubicBezTo>
                      <a:pt x="440" y="0"/>
                      <a:pt x="453" y="13"/>
                      <a:pt x="453" y="28"/>
                    </a:cubicBezTo>
                    <a:lnTo>
                      <a:pt x="453" y="4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16"/>
              <p:cNvSpPr/>
              <p:nvPr/>
            </p:nvSpPr>
            <p:spPr>
              <a:xfrm rot="16200000" flipH="1">
                <a:off x="2417" y="3584"/>
                <a:ext cx="453" cy="41"/>
              </a:xfrm>
              <a:custGeom>
                <a:rect l="l" t="t" r="r" b="b"/>
                <a:pathLst>
                  <a:path w="453" h="41">
                    <a:moveTo>
                      <a:pt x="0" y="41"/>
                    </a:moveTo>
                    <a:lnTo>
                      <a:pt x="0" y="28"/>
                    </a:lnTo>
                    <a:cubicBezTo>
                      <a:pt x="0" y="13"/>
                      <a:pt x="13" y="0"/>
                      <a:pt x="28" y="0"/>
                    </a:cubicBezTo>
                    <a:lnTo>
                      <a:pt x="425" y="0"/>
                    </a:lnTo>
                    <a:cubicBezTo>
                      <a:pt x="440" y="0"/>
                      <a:pt x="453" y="13"/>
                      <a:pt x="453" y="28"/>
                    </a:cubicBezTo>
                    <a:lnTo>
                      <a:pt x="453" y="4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17"/>
              <p:cNvSpPr/>
              <p:nvPr/>
            </p:nvSpPr>
            <p:spPr>
              <a:xfrm>
                <a:off x="2717" y="1190"/>
                <a:ext cx="3997" cy="6982"/>
              </a:xfrm>
              <a:custGeom>
                <a:rect l="l" t="t" r="r" b="b"/>
                <a:pathLst>
                  <a:path w="3997" h="6982">
                    <a:moveTo>
                      <a:pt x="397" y="0"/>
                    </a:moveTo>
                    <a:lnTo>
                      <a:pt x="1403" y="0"/>
                    </a:lnTo>
                    <a:lnTo>
                      <a:pt x="1417" y="24"/>
                    </a:lnTo>
                    <a:lnTo>
                      <a:pt x="2580" y="24"/>
                    </a:lnTo>
                    <a:lnTo>
                      <a:pt x="2594" y="0"/>
                    </a:lnTo>
                    <a:lnTo>
                      <a:pt x="3600" y="0"/>
                    </a:lnTo>
                    <a:cubicBezTo>
                      <a:pt x="3819" y="0"/>
                      <a:pt x="3997" y="147"/>
                      <a:pt x="3997" y="329"/>
                    </a:cubicBezTo>
                    <a:lnTo>
                      <a:pt x="3997" y="6653"/>
                    </a:lnTo>
                    <a:cubicBezTo>
                      <a:pt x="3997" y="6835"/>
                      <a:pt x="3819" y="6982"/>
                      <a:pt x="3600" y="6982"/>
                    </a:cubicBezTo>
                    <a:lnTo>
                      <a:pt x="397" y="6982"/>
                    </a:lnTo>
                    <a:cubicBezTo>
                      <a:pt x="178" y="6982"/>
                      <a:pt x="0" y="6835"/>
                      <a:pt x="0" y="6653"/>
                    </a:cubicBezTo>
                    <a:lnTo>
                      <a:pt x="0" y="329"/>
                    </a:lnTo>
                    <a:cubicBezTo>
                      <a:pt x="0" y="147"/>
                      <a:pt x="178" y="0"/>
                      <a:pt x="397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2641" y="4034"/>
              <a:ext cx="3376" cy="5999"/>
            </a:xfrm>
            <a:prstGeom prst="roundRect">
              <a:avLst>
                <a:gd name="adj" fmla="val 7271"/>
              </a:avLst>
            </a:prstGeom>
          </p:spPr>
        </p:pic>
      </p:grpSp>
      <p:sp>
        <p:nvSpPr>
          <p:cNvPr id="9" name="圆角矩形 8"/>
          <p:cNvSpPr/>
          <p:nvPr/>
        </p:nvSpPr>
        <p:spPr>
          <a:xfrm>
            <a:off x="1227455" y="5059045"/>
            <a:ext cx="1151890" cy="360045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zh-CN" sz="1600" b="1">
                <a:solidFill>
                  <a:schemeClr val="lt1"/>
                </a:solidFill>
              </a:rPr>
              <a:t>列表过滤</a:t>
            </a:r>
            <a:endParaRPr lang="zh-CN" altLang="zh-CN" sz="1600" b="1">
              <a:solidFill>
                <a:schemeClr val="lt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889635" y="4498340"/>
            <a:ext cx="296545" cy="3600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rcRect l="11727" t="8338" r="16302" b="17998"/>
          <a:stretch/>
        </p:blipFill>
        <p:spPr>
          <a:xfrm>
            <a:off x="4765040" y="2844165"/>
            <a:ext cx="5284470" cy="2463800"/>
          </a:xfrm>
          <a:prstGeom prst="roundRect">
            <a:avLst>
              <a:gd name="adj" fmla="val 65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52400" dist="38100" dir="2700000" algn="tl" rotWithShape="0">
              <a:srgbClr val="000000">
                <a:alpha val="12000"/>
              </a:srgbClr>
            </a:outerShdw>
          </a:effectLst>
        </p:spPr>
      </p:pic>
      <p:sp>
        <p:nvSpPr>
          <p:cNvPr id="17" name="圆角矩形 16"/>
          <p:cNvSpPr/>
          <p:nvPr/>
        </p:nvSpPr>
        <p:spPr>
          <a:xfrm>
            <a:off x="9298305" y="5521325"/>
            <a:ext cx="1151890" cy="360045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zh-CN" sz="1600" b="1">
                <a:solidFill>
                  <a:schemeClr val="lt1"/>
                </a:solidFill>
              </a:rPr>
              <a:t>筛选条件</a:t>
            </a:r>
            <a:endParaRPr lang="zh-CN" altLang="zh-CN" sz="1600" b="1">
              <a:solidFill>
                <a:schemeClr val="lt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734550" y="3070225"/>
            <a:ext cx="1151890" cy="360045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zh-CN" sz="1600" b="1">
                <a:solidFill>
                  <a:schemeClr val="lt1"/>
                </a:solidFill>
              </a:rPr>
              <a:t>排序条件</a:t>
            </a:r>
            <a:endParaRPr lang="zh-CN" altLang="zh-CN" sz="1600" b="1">
              <a:solidFill>
                <a:schemeClr val="lt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65040" y="2655570"/>
            <a:ext cx="1151890" cy="360045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zh-CN" sz="1600" b="1">
                <a:solidFill>
                  <a:schemeClr val="lt1"/>
                </a:solidFill>
              </a:rPr>
              <a:t>列表布局</a:t>
            </a:r>
            <a:endParaRPr lang="zh-CN" altLang="zh-CN" sz="1600" b="1">
              <a:solidFill>
                <a:schemeClr val="l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/>
        </p:blipFill>
        <p:spPr>
          <a:xfrm>
            <a:off x="11013440" y="3463925"/>
            <a:ext cx="288290" cy="2882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/>
        </p:blipFill>
        <p:spPr>
          <a:xfrm>
            <a:off x="10553700" y="5307965"/>
            <a:ext cx="332740" cy="3600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252970" y="6138545"/>
            <a:ext cx="85979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/>
            <a:r>
              <a:rPr lang="en-US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WEB</a:t>
            </a:r>
            <a:r>
              <a:rPr lang="zh-CN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端</a:t>
            </a:r>
            <a:endParaRPr lang="zh-CN" altLang="zh-CN" sz="1600" b="1">
              <a:solidFill>
                <a:srgbClr val="8942E4"/>
              </a:solidFill>
              <a:latin typeface="微软雅黑"/>
              <a:ea typeface="微软雅黑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45690" y="6138545"/>
            <a:ext cx="7924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/>
            <a:r>
              <a:rPr lang="zh-CN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移动端</a:t>
            </a:r>
            <a:endParaRPr lang="zh-CN" altLang="zh-CN" sz="1600" b="1">
              <a:solidFill>
                <a:srgbClr val="8942E4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9777730" y="4835525"/>
            <a:ext cx="990600" cy="9906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0700" y="538480"/>
            <a:ext cx="336000" cy="28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6630" y="394970"/>
            <a:ext cx="9956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zh-CN" sz="3200" b="1">
                <a:solidFill>
                  <a:srgbClr val="1D2D3E"/>
                </a:solidFill>
                <a:latin typeface="微软雅黑"/>
                <a:ea typeface="微软雅黑"/>
              </a:rPr>
              <a:t>看板</a:t>
            </a:r>
            <a:endParaRPr lang="zh-CN" altLang="zh-CN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76630" y="1356995"/>
            <a:ext cx="9791700" cy="920750"/>
            <a:chOff x="1442" y="1188"/>
            <a:chExt cx="15420" cy="1450"/>
          </a:xfrm>
        </p:grpSpPr>
        <p:sp>
          <p:nvSpPr>
            <p:cNvPr id="16" name="文本框 15"/>
            <p:cNvSpPr txBox="1"/>
            <p:nvPr/>
          </p:nvSpPr>
          <p:spPr>
            <a:xfrm>
              <a:off x="1442" y="1188"/>
              <a:ext cx="4608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/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工作项目，轻松管理</a:t>
              </a:r>
              <a:endParaRPr lang="zh-CN" altLang="en-US" sz="2400" b="1">
                <a:solidFill>
                  <a:srgbClr val="247AF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42" y="1913"/>
              <a:ext cx="15420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</a:pP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简洁优雅的看板视图，让你随时获知工作项目计划，轻松协同项目进展，高效管理工作项目。</a:t>
              </a:r>
              <a:endParaRPr lang="zh-CN" altLang="en-US" sz="1600">
                <a:solidFill>
                  <a:srgbClr val="55647A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833755" y="20193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345805" y="925195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08635" y="506730"/>
            <a:ext cx="360000" cy="3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t="8908"/>
          <a:stretch/>
        </p:blipFill>
        <p:spPr>
          <a:xfrm>
            <a:off x="2069465" y="4215765"/>
            <a:ext cx="4501515" cy="1902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36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69465" y="4239895"/>
            <a:ext cx="4501515" cy="1929130"/>
          </a:xfrm>
          <a:prstGeom prst="rect">
            <a:avLst/>
          </a:prstGeom>
        </p:spPr>
      </p:pic>
      <p:sp>
        <p:nvSpPr>
          <p:cNvPr id="9" name="矩形: 圆角 6"/>
          <p:cNvSpPr/>
          <p:nvPr/>
        </p:nvSpPr>
        <p:spPr>
          <a:xfrm>
            <a:off x="2750185" y="4543425"/>
            <a:ext cx="3751580" cy="1574800"/>
          </a:xfrm>
          <a:prstGeom prst="roundRect">
            <a:avLst>
              <a:gd name="adj" fmla="val 8851"/>
            </a:avLst>
          </a:prstGeom>
          <a:solidFill>
            <a:schemeClr val="tx2">
              <a:alpha val="46000"/>
              <a:lumMod val="75000"/>
              <a:lumOff val="25000"/>
            </a:schemeClr>
          </a:solidFill>
          <a:ln w="12700">
            <a:solidFill>
              <a:srgbClr val="1890FF"/>
            </a:solidFill>
            <a:prstDash val="dash"/>
            <a:miter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 rot="12600000">
            <a:off x="3562350" y="5229225"/>
            <a:ext cx="1565910" cy="999490"/>
          </a:xfrm>
          <a:prstGeom prst="triangle">
            <a:avLst>
              <a:gd name="adj" fmla="val 78708"/>
            </a:avLst>
          </a:prstGeom>
          <a:gradFill>
            <a:gsLst>
              <a:gs pos="100000">
                <a:srgbClr val="1AAEFA">
                  <a:alpha val="82000"/>
                </a:srgbClr>
              </a:gs>
              <a:gs pos="0">
                <a:srgbClr val="1AAEFA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l="13963" t="14334" r="2342" b="578"/>
          <a:stretch/>
        </p:blipFill>
        <p:spPr>
          <a:xfrm>
            <a:off x="3921125" y="3253740"/>
            <a:ext cx="5576570" cy="2428875"/>
          </a:xfrm>
          <a:prstGeom prst="roundRect">
            <a:avLst>
              <a:gd name="adj" fmla="val 3547"/>
            </a:avLst>
          </a:prstGeom>
          <a:effectLst>
            <a:outerShdw blurRad="152400" dist="38100" dir="2700000" algn="ctr" rotWithShape="0">
              <a:schemeClr val="tx1">
                <a:alpha val="12000"/>
              </a:scheme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5273675" y="2807335"/>
            <a:ext cx="331470" cy="323850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H="1">
            <a:off x="2750185" y="3152140"/>
            <a:ext cx="2540" cy="1087755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</p:cxnSp>
      <p:sp>
        <p:nvSpPr>
          <p:cNvPr id="19" name="圆角矩形 18"/>
          <p:cNvSpPr/>
          <p:nvPr/>
        </p:nvSpPr>
        <p:spPr>
          <a:xfrm>
            <a:off x="1995170" y="2792095"/>
            <a:ext cx="1511935" cy="360045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zh-CN" sz="1600" b="1">
                <a:solidFill>
                  <a:schemeClr val="lt1"/>
                </a:solidFill>
              </a:rPr>
              <a:t>开发任务看板</a:t>
            </a:r>
            <a:endParaRPr lang="zh-CN" altLang="zh-CN" sz="1600" b="1">
              <a:solidFill>
                <a:schemeClr val="lt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191885" y="2945765"/>
            <a:ext cx="0" cy="279400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</p:cxnSp>
      <p:sp>
        <p:nvSpPr>
          <p:cNvPr id="24" name="圆角矩形 23"/>
          <p:cNvSpPr/>
          <p:nvPr/>
        </p:nvSpPr>
        <p:spPr>
          <a:xfrm>
            <a:off x="5831840" y="2567305"/>
            <a:ext cx="720090" cy="360045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zh-CN" sz="1600" b="1">
                <a:solidFill>
                  <a:schemeClr val="lt1"/>
                </a:solidFill>
              </a:rPr>
              <a:t>任务</a:t>
            </a:r>
            <a:endParaRPr lang="zh-CN" altLang="zh-CN" sz="1600" b="1">
              <a:solidFill>
                <a:schemeClr val="lt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/>
        </p:blipFill>
        <p:spPr>
          <a:xfrm>
            <a:off x="3310255" y="3482975"/>
            <a:ext cx="287020" cy="215900"/>
          </a:xfrm>
          <a:prstGeom prst="rect">
            <a:avLst/>
          </a:prstGeom>
        </p:spPr>
      </p:pic>
      <p:cxnSp>
        <p:nvCxnSpPr>
          <p:cNvPr id="20" name="直接连接符 19"/>
          <p:cNvCxnSpPr>
            <a:stCxn id="24" idx="3"/>
          </p:cNvCxnSpPr>
          <p:nvPr/>
        </p:nvCxnSpPr>
        <p:spPr>
          <a:xfrm flipV="1">
            <a:off x="6551930" y="2746375"/>
            <a:ext cx="1487170" cy="1270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</p:cxnSp>
      <p:grpSp>
        <p:nvGrpSpPr>
          <p:cNvPr id="5" name="组合 4"/>
          <p:cNvGrpSpPr/>
          <p:nvPr/>
        </p:nvGrpSpPr>
        <p:grpSpPr>
          <a:xfrm>
            <a:off x="7917815" y="2404110"/>
            <a:ext cx="2236470" cy="3760470"/>
            <a:chOff x="2623" y="1148"/>
            <a:chExt cx="4186" cy="7051"/>
          </a:xfrm>
        </p:grpSpPr>
        <p:sp>
          <p:nvSpPr>
            <p:cNvPr id="22" name="Freeform: Shape 9"/>
            <p:cNvSpPr/>
            <p:nvPr/>
          </p:nvSpPr>
          <p:spPr>
            <a:xfrm>
              <a:off x="2673" y="1148"/>
              <a:ext cx="4082" cy="7051"/>
            </a:xfrm>
            <a:custGeom>
              <a:rect l="l" t="t" r="r" b="b"/>
              <a:pathLst>
                <a:path w="4082" h="7051">
                  <a:moveTo>
                    <a:pt x="432" y="0"/>
                  </a:moveTo>
                  <a:lnTo>
                    <a:pt x="3650" y="0"/>
                  </a:lnTo>
                  <a:cubicBezTo>
                    <a:pt x="3889" y="0"/>
                    <a:pt x="4082" y="160"/>
                    <a:pt x="4082" y="358"/>
                  </a:cubicBezTo>
                  <a:lnTo>
                    <a:pt x="4082" y="6693"/>
                  </a:lnTo>
                  <a:cubicBezTo>
                    <a:pt x="4082" y="6891"/>
                    <a:pt x="3889" y="7051"/>
                    <a:pt x="3650" y="7051"/>
                  </a:cubicBezTo>
                  <a:lnTo>
                    <a:pt x="2261" y="7051"/>
                  </a:lnTo>
                  <a:lnTo>
                    <a:pt x="2256" y="7034"/>
                  </a:lnTo>
                  <a:lnTo>
                    <a:pt x="1826" y="7034"/>
                  </a:lnTo>
                  <a:lnTo>
                    <a:pt x="1821" y="7051"/>
                  </a:lnTo>
                  <a:lnTo>
                    <a:pt x="432" y="7051"/>
                  </a:lnTo>
                  <a:cubicBezTo>
                    <a:pt x="193" y="7051"/>
                    <a:pt x="0" y="6891"/>
                    <a:pt x="0" y="6693"/>
                  </a:cubicBezTo>
                  <a:lnTo>
                    <a:pt x="0" y="358"/>
                  </a:lnTo>
                  <a:cubicBezTo>
                    <a:pt x="0" y="160"/>
                    <a:pt x="193" y="0"/>
                    <a:pt x="43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fr-FR" altLang="fr-FR">
                <a:solidFill>
                  <a:schemeClr val="lt1"/>
                </a:solidFill>
              </a:endParaRPr>
            </a:p>
          </p:txBody>
        </p:sp>
        <p:sp>
          <p:nvSpPr>
            <p:cNvPr id="8" name="Freeform: Shape 14"/>
            <p:cNvSpPr/>
            <p:nvPr/>
          </p:nvSpPr>
          <p:spPr>
            <a:xfrm rot="5400000">
              <a:off x="6505" y="4094"/>
              <a:ext cx="567" cy="41"/>
            </a:xfrm>
            <a:custGeom>
              <a:rect l="l" t="t" r="r" b="b"/>
              <a:pathLst>
                <a:path w="567" h="41">
                  <a:moveTo>
                    <a:pt x="0" y="41"/>
                  </a:moveTo>
                  <a:lnTo>
                    <a:pt x="0" y="28"/>
                  </a:lnTo>
                  <a:cubicBezTo>
                    <a:pt x="0" y="13"/>
                    <a:pt x="13" y="0"/>
                    <a:pt x="28" y="0"/>
                  </a:cubicBezTo>
                  <a:lnTo>
                    <a:pt x="539" y="0"/>
                  </a:lnTo>
                  <a:cubicBezTo>
                    <a:pt x="554" y="0"/>
                    <a:pt x="567" y="13"/>
                    <a:pt x="567" y="28"/>
                  </a:cubicBezTo>
                  <a:lnTo>
                    <a:pt x="567" y="4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fr-FR" altLang="fr-FR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15"/>
            <p:cNvSpPr/>
            <p:nvPr/>
          </p:nvSpPr>
          <p:spPr>
            <a:xfrm rot="16200000" flipH="1">
              <a:off x="2417" y="4151"/>
              <a:ext cx="453" cy="41"/>
            </a:xfrm>
            <a:custGeom>
              <a:rect l="l" t="t" r="r" b="b"/>
              <a:pathLst>
                <a:path w="453" h="41">
                  <a:moveTo>
                    <a:pt x="0" y="41"/>
                  </a:moveTo>
                  <a:lnTo>
                    <a:pt x="0" y="28"/>
                  </a:lnTo>
                  <a:cubicBezTo>
                    <a:pt x="0" y="13"/>
                    <a:pt x="13" y="0"/>
                    <a:pt x="28" y="0"/>
                  </a:cubicBezTo>
                  <a:lnTo>
                    <a:pt x="425" y="0"/>
                  </a:lnTo>
                  <a:cubicBezTo>
                    <a:pt x="440" y="0"/>
                    <a:pt x="453" y="13"/>
                    <a:pt x="453" y="28"/>
                  </a:cubicBezTo>
                  <a:lnTo>
                    <a:pt x="453" y="4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fr-FR" altLang="fr-FR">
                <a:solidFill>
                  <a:schemeClr val="lt1"/>
                </a:solidFill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 rot="16200000" flipH="1">
              <a:off x="2417" y="3584"/>
              <a:ext cx="453" cy="41"/>
            </a:xfrm>
            <a:custGeom>
              <a:rect l="l" t="t" r="r" b="b"/>
              <a:pathLst>
                <a:path w="453" h="41">
                  <a:moveTo>
                    <a:pt x="0" y="41"/>
                  </a:moveTo>
                  <a:lnTo>
                    <a:pt x="0" y="28"/>
                  </a:lnTo>
                  <a:cubicBezTo>
                    <a:pt x="0" y="13"/>
                    <a:pt x="13" y="0"/>
                    <a:pt x="28" y="0"/>
                  </a:cubicBezTo>
                  <a:lnTo>
                    <a:pt x="425" y="0"/>
                  </a:lnTo>
                  <a:cubicBezTo>
                    <a:pt x="440" y="0"/>
                    <a:pt x="453" y="13"/>
                    <a:pt x="453" y="28"/>
                  </a:cubicBezTo>
                  <a:lnTo>
                    <a:pt x="453" y="4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fr-FR" altLang="fr-FR">
                <a:solidFill>
                  <a:schemeClr val="lt1"/>
                </a:solidFill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2717" y="1190"/>
              <a:ext cx="3997" cy="6982"/>
            </a:xfrm>
            <a:custGeom>
              <a:rect l="l" t="t" r="r" b="b"/>
              <a:pathLst>
                <a:path w="3997" h="6982">
                  <a:moveTo>
                    <a:pt x="397" y="0"/>
                  </a:moveTo>
                  <a:lnTo>
                    <a:pt x="1403" y="0"/>
                  </a:lnTo>
                  <a:lnTo>
                    <a:pt x="1417" y="24"/>
                  </a:lnTo>
                  <a:lnTo>
                    <a:pt x="2580" y="24"/>
                  </a:lnTo>
                  <a:lnTo>
                    <a:pt x="2594" y="0"/>
                  </a:lnTo>
                  <a:lnTo>
                    <a:pt x="3600" y="0"/>
                  </a:lnTo>
                  <a:cubicBezTo>
                    <a:pt x="3819" y="0"/>
                    <a:pt x="3997" y="147"/>
                    <a:pt x="3997" y="329"/>
                  </a:cubicBezTo>
                  <a:lnTo>
                    <a:pt x="3997" y="6653"/>
                  </a:lnTo>
                  <a:cubicBezTo>
                    <a:pt x="3997" y="6835"/>
                    <a:pt x="3819" y="6982"/>
                    <a:pt x="3600" y="6982"/>
                  </a:cubicBezTo>
                  <a:lnTo>
                    <a:pt x="397" y="6982"/>
                  </a:lnTo>
                  <a:cubicBezTo>
                    <a:pt x="178" y="6982"/>
                    <a:pt x="0" y="6835"/>
                    <a:pt x="0" y="6653"/>
                  </a:cubicBezTo>
                  <a:lnTo>
                    <a:pt x="0" y="329"/>
                  </a:lnTo>
                  <a:cubicBezTo>
                    <a:pt x="0" y="147"/>
                    <a:pt x="178" y="0"/>
                    <a:pt x="39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fr-FR" altLang="fr-FR">
                <a:solidFill>
                  <a:schemeClr val="lt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/>
        </p:blipFill>
        <p:spPr>
          <a:xfrm>
            <a:off x="8039100" y="2508250"/>
            <a:ext cx="2002790" cy="3560445"/>
          </a:xfrm>
          <a:prstGeom prst="roundRect">
            <a:avLst>
              <a:gd name="adj" fmla="val 7271"/>
            </a:avLst>
          </a:prstGeom>
        </p:spPr>
      </p:pic>
      <p:sp>
        <p:nvSpPr>
          <p:cNvPr id="29" name="文本框 28"/>
          <p:cNvSpPr txBox="1"/>
          <p:nvPr/>
        </p:nvSpPr>
        <p:spPr>
          <a:xfrm>
            <a:off x="2069465" y="6169025"/>
            <a:ext cx="85979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/>
            <a:r>
              <a:rPr lang="en-US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WEB</a:t>
            </a:r>
            <a:r>
              <a:rPr lang="zh-CN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端</a:t>
            </a:r>
            <a:endParaRPr lang="zh-CN" altLang="zh-CN" sz="1600" b="1">
              <a:solidFill>
                <a:srgbClr val="8942E4"/>
              </a:solidFill>
              <a:latin typeface="微软雅黑"/>
              <a:ea typeface="微软雅黑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638540" y="6169025"/>
            <a:ext cx="7924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/>
            <a:r>
              <a:rPr lang="zh-CN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移动端</a:t>
            </a:r>
            <a:endParaRPr lang="zh-CN" altLang="zh-CN" sz="1600" b="1">
              <a:solidFill>
                <a:srgbClr val="8942E4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6630" y="394970"/>
            <a:ext cx="14020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zh-CN" sz="3200" b="1">
                <a:solidFill>
                  <a:srgbClr val="1D2D3E"/>
                </a:solidFill>
                <a:latin typeface="微软雅黑"/>
                <a:ea typeface="微软雅黑"/>
              </a:rPr>
              <a:t>瀑布流</a:t>
            </a:r>
            <a:endParaRPr lang="zh-CN" altLang="zh-CN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76630" y="1356995"/>
            <a:ext cx="9827895" cy="1191260"/>
            <a:chOff x="1442" y="1188"/>
            <a:chExt cx="15477" cy="1876"/>
          </a:xfrm>
        </p:grpSpPr>
        <p:sp>
          <p:nvSpPr>
            <p:cNvPr id="12" name="文本框 11"/>
            <p:cNvSpPr txBox="1"/>
            <p:nvPr/>
          </p:nvSpPr>
          <p:spPr>
            <a:xfrm>
              <a:off x="1442" y="1188"/>
              <a:ext cx="4608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/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数据查看，简单明了</a:t>
              </a:r>
              <a:endParaRPr lang="zh-CN" altLang="en-US" sz="2400" b="1">
                <a:solidFill>
                  <a:srgbClr val="247AF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42" y="1913"/>
              <a:ext cx="15477" cy="11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不像Excel表格密密麻麻的数据，瀑布流数据呈现是将一条条数据排版在一个卡片里，简约而有致，让数据看起来简单明了，避免看错。</a:t>
              </a:r>
              <a:endParaRPr lang="zh-CN" altLang="en-US" sz="1600">
                <a:solidFill>
                  <a:srgbClr val="55647A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8" name="椭圆 37"/>
          <p:cNvSpPr/>
          <p:nvPr/>
        </p:nvSpPr>
        <p:spPr>
          <a:xfrm>
            <a:off x="833755" y="20193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730865" y="5503545"/>
            <a:ext cx="883285" cy="883285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26195" y="692150"/>
            <a:ext cx="286385" cy="286385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7050" y="525145"/>
            <a:ext cx="324000" cy="324000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5149215" y="3117215"/>
            <a:ext cx="5662295" cy="2559685"/>
            <a:chOff x="9286" y="1422"/>
            <a:chExt cx="8277" cy="3742"/>
          </a:xfrm>
        </p:grpSpPr>
        <p:sp>
          <p:nvSpPr>
            <p:cNvPr id="11" name="圆角矩形 10"/>
            <p:cNvSpPr/>
            <p:nvPr/>
          </p:nvSpPr>
          <p:spPr>
            <a:xfrm>
              <a:off x="9286" y="1422"/>
              <a:ext cx="8277" cy="374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406400" sx="106000" sy="106000" algn="ctr" rotWithShape="0">
                <a:srgbClr val="78AFD6">
                  <a:alpha val="22000"/>
                </a:srgbClr>
              </a:outerShdw>
            </a:effectLst>
          </p:spPr>
          <p:txBody>
            <a:bodyPr anchor="ctr"/>
            <a:lstStyle/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srgbClr val="1D2D3E"/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rcRect t="8097"/>
            <a:stretch/>
          </p:blipFill>
          <p:spPr>
            <a:xfrm>
              <a:off x="9626" y="1564"/>
              <a:ext cx="7597" cy="3458"/>
            </a:xfrm>
            <a:prstGeom prst="rect">
              <a:avLst/>
            </a:prstGeom>
          </p:spPr>
        </p:pic>
      </p:grpSp>
      <p:sp>
        <p:nvSpPr>
          <p:cNvPr id="4" name="矩形: 圆角 6"/>
          <p:cNvSpPr/>
          <p:nvPr/>
        </p:nvSpPr>
        <p:spPr>
          <a:xfrm>
            <a:off x="6693535" y="3409315"/>
            <a:ext cx="3484880" cy="2161540"/>
          </a:xfrm>
          <a:prstGeom prst="roundRect">
            <a:avLst>
              <a:gd name="adj" fmla="val 8851"/>
            </a:avLst>
          </a:prstGeom>
          <a:solidFill>
            <a:schemeClr val="tx2">
              <a:alpha val="46000"/>
              <a:lumMod val="75000"/>
              <a:lumOff val="25000"/>
            </a:schemeClr>
          </a:solidFill>
          <a:ln w="12700">
            <a:solidFill>
              <a:srgbClr val="1890FF"/>
            </a:solidFill>
            <a:prstDash val="dash"/>
            <a:miter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梯形 20"/>
          <p:cNvSpPr/>
          <p:nvPr/>
        </p:nvSpPr>
        <p:spPr>
          <a:xfrm rot="16200000">
            <a:off x="5800090" y="4108450"/>
            <a:ext cx="2750185" cy="506095"/>
          </a:xfrm>
          <a:prstGeom prst="trapezoid">
            <a:avLst>
              <a:gd name="adj" fmla="val 290265"/>
            </a:avLst>
          </a:prstGeom>
          <a:gradFill>
            <a:gsLst>
              <a:gs pos="100000">
                <a:srgbClr val="1AAEFA">
                  <a:alpha val="52000"/>
                </a:srgbClr>
              </a:gs>
              <a:gs pos="0">
                <a:srgbClr val="1AAEFA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317105" y="2423160"/>
            <a:ext cx="3505200" cy="3711575"/>
            <a:chOff x="9006" y="4169"/>
            <a:chExt cx="5782" cy="6122"/>
          </a:xfrm>
        </p:grpSpPr>
        <p:sp>
          <p:nvSpPr>
            <p:cNvPr id="42" name="圆角矩形 41"/>
            <p:cNvSpPr/>
            <p:nvPr/>
          </p:nvSpPr>
          <p:spPr>
            <a:xfrm>
              <a:off x="9006" y="4169"/>
              <a:ext cx="5783" cy="6123"/>
            </a:xfrm>
            <a:prstGeom prst="roundRect">
              <a:avLst>
                <a:gd name="adj" fmla="val 2202"/>
              </a:avLst>
            </a:prstGeom>
            <a:solidFill>
              <a:schemeClr val="bg1"/>
            </a:solidFill>
            <a:ln>
              <a:noFill/>
            </a:ln>
            <a:effectLst>
              <a:outerShdw blurRad="406400" sx="106000" sy="106000" algn="ctr" rotWithShape="0">
                <a:srgbClr val="78AFD6">
                  <a:alpha val="22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108" y="4249"/>
              <a:ext cx="5578" cy="5962"/>
              <a:chOff x="8578" y="4505"/>
              <a:chExt cx="5578" cy="5962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4"/>
              <a:srcRect b="17572"/>
              <a:stretch/>
            </p:blipFill>
            <p:spPr>
              <a:xfrm>
                <a:off x="8578" y="4505"/>
                <a:ext cx="5579" cy="1896"/>
              </a:xfrm>
              <a:prstGeom prst="roundRect">
                <a:avLst>
                  <a:gd name="adj" fmla="val 6693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152400" dist="38100" dir="2700000" algn="tr" rotWithShape="0">
                  <a:srgbClr val="000000">
                    <a:alpha val="12000"/>
                  </a:srgbClr>
                </a:outerShdw>
              </a:effectLst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5"/>
              <a:srcRect b="17572"/>
              <a:stretch/>
            </p:blipFill>
            <p:spPr>
              <a:xfrm>
                <a:off x="8578" y="6538"/>
                <a:ext cx="5579" cy="1896"/>
              </a:xfrm>
              <a:prstGeom prst="roundRect">
                <a:avLst>
                  <a:gd name="adj" fmla="val 6693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152400" dist="38100" dir="2700000" algn="tr" rotWithShape="0">
                  <a:srgbClr val="000000">
                    <a:alpha val="12000"/>
                  </a:srgbClr>
                </a:outerShdw>
              </a:effectLst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6"/>
              <a:srcRect b="17572"/>
              <a:stretch/>
            </p:blipFill>
            <p:spPr>
              <a:xfrm>
                <a:off x="8578" y="8571"/>
                <a:ext cx="5579" cy="1896"/>
              </a:xfrm>
              <a:prstGeom prst="roundRect">
                <a:avLst>
                  <a:gd name="adj" fmla="val 6693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152400" dist="38100" dir="2700000" algn="tr" rotWithShape="0">
                  <a:srgbClr val="000000">
                    <a:alpha val="12000"/>
                  </a:srgbClr>
                </a:outerShdw>
              </a:effectLst>
            </p:spPr>
          </p:pic>
        </p:grpSp>
      </p:grpSp>
      <p:sp>
        <p:nvSpPr>
          <p:cNvPr id="24" name="圆角矩形 23"/>
          <p:cNvSpPr/>
          <p:nvPr/>
        </p:nvSpPr>
        <p:spPr>
          <a:xfrm>
            <a:off x="3520440" y="4490085"/>
            <a:ext cx="1403985" cy="360045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zh-CN" sz="1600" b="1">
                <a:solidFill>
                  <a:schemeClr val="lt1"/>
                </a:solidFill>
              </a:rPr>
              <a:t>瀑布流视图</a:t>
            </a:r>
            <a:endParaRPr lang="zh-CN" altLang="zh-CN" sz="1600" b="1">
              <a:solidFill>
                <a:schemeClr val="lt1"/>
              </a:solidFill>
            </a:endParaRPr>
          </a:p>
        </p:txBody>
      </p:sp>
      <p:cxnSp>
        <p:nvCxnSpPr>
          <p:cNvPr id="25" name="连接符: 肘形 7"/>
          <p:cNvCxnSpPr>
            <a:endCxn id="24" idx="2"/>
          </p:cNvCxnSpPr>
          <p:nvPr/>
        </p:nvCxnSpPr>
        <p:spPr>
          <a:xfrm rot="10800000">
            <a:off x="4222115" y="4850130"/>
            <a:ext cx="920115" cy="426720"/>
          </a:xfrm>
          <a:prstGeom prst="bentConnector2">
            <a:avLst/>
          </a:prstGeom>
          <a:ln w="6350">
            <a:solidFill>
              <a:schemeClr val="accent1"/>
            </a:solidFill>
            <a:prstDash val="dash"/>
            <a:miter/>
          </a:ln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4385945" y="3248025"/>
            <a:ext cx="360045" cy="360045"/>
          </a:xfrm>
          <a:prstGeom prst="rect">
            <a:avLst/>
          </a:prstGeom>
        </p:spPr>
      </p:pic>
      <p:cxnSp>
        <p:nvCxnSpPr>
          <p:cNvPr id="18" name="连接符: 肘形 7"/>
          <p:cNvCxnSpPr>
            <a:endCxn id="24" idx="0"/>
          </p:cNvCxnSpPr>
          <p:nvPr/>
        </p:nvCxnSpPr>
        <p:spPr>
          <a:xfrm>
            <a:off x="3321685" y="4108450"/>
            <a:ext cx="901065" cy="381635"/>
          </a:xfrm>
          <a:prstGeom prst="bentConnector2">
            <a:avLst/>
          </a:prstGeom>
          <a:ln w="6350">
            <a:solidFill>
              <a:schemeClr val="accent1"/>
            </a:solidFill>
            <a:prstDash val="dash"/>
            <a:miter/>
          </a:ln>
        </p:spPr>
      </p:cxnSp>
      <p:grpSp>
        <p:nvGrpSpPr>
          <p:cNvPr id="20" name="组合 19"/>
          <p:cNvGrpSpPr/>
          <p:nvPr/>
        </p:nvGrpSpPr>
        <p:grpSpPr>
          <a:xfrm>
            <a:off x="1166495" y="2667000"/>
            <a:ext cx="2050415" cy="3467100"/>
            <a:chOff x="1837" y="4200"/>
            <a:chExt cx="3572" cy="6040"/>
          </a:xfrm>
        </p:grpSpPr>
        <p:grpSp>
          <p:nvGrpSpPr>
            <p:cNvPr id="19" name="组合 18"/>
            <p:cNvGrpSpPr/>
            <p:nvPr/>
          </p:nvGrpSpPr>
          <p:grpSpPr>
            <a:xfrm>
              <a:off x="1837" y="4200"/>
              <a:ext cx="3572" cy="6041"/>
              <a:chOff x="2623" y="1148"/>
              <a:chExt cx="4186" cy="7051"/>
            </a:xfrm>
          </p:grpSpPr>
          <p:sp>
            <p:nvSpPr>
              <p:cNvPr id="22" name="Freeform: Shape 9"/>
              <p:cNvSpPr/>
              <p:nvPr/>
            </p:nvSpPr>
            <p:spPr>
              <a:xfrm>
                <a:off x="2673" y="1148"/>
                <a:ext cx="4082" cy="7051"/>
              </a:xfrm>
              <a:custGeom>
                <a:rect l="l" t="t" r="r" b="b"/>
                <a:pathLst>
                  <a:path w="4082" h="7051">
                    <a:moveTo>
                      <a:pt x="432" y="0"/>
                    </a:moveTo>
                    <a:lnTo>
                      <a:pt x="3650" y="0"/>
                    </a:lnTo>
                    <a:cubicBezTo>
                      <a:pt x="3889" y="0"/>
                      <a:pt x="4082" y="160"/>
                      <a:pt x="4082" y="358"/>
                    </a:cubicBezTo>
                    <a:lnTo>
                      <a:pt x="4082" y="6693"/>
                    </a:lnTo>
                    <a:cubicBezTo>
                      <a:pt x="4082" y="6891"/>
                      <a:pt x="3889" y="7051"/>
                      <a:pt x="3650" y="7051"/>
                    </a:cubicBezTo>
                    <a:lnTo>
                      <a:pt x="2261" y="7051"/>
                    </a:lnTo>
                    <a:lnTo>
                      <a:pt x="2256" y="7034"/>
                    </a:lnTo>
                    <a:lnTo>
                      <a:pt x="1826" y="7034"/>
                    </a:lnTo>
                    <a:lnTo>
                      <a:pt x="1821" y="7051"/>
                    </a:lnTo>
                    <a:lnTo>
                      <a:pt x="432" y="7051"/>
                    </a:lnTo>
                    <a:cubicBezTo>
                      <a:pt x="193" y="7051"/>
                      <a:pt x="0" y="6891"/>
                      <a:pt x="0" y="6693"/>
                    </a:cubicBezTo>
                    <a:lnTo>
                      <a:pt x="0" y="358"/>
                    </a:lnTo>
                    <a:cubicBezTo>
                      <a:pt x="0" y="160"/>
                      <a:pt x="193" y="0"/>
                      <a:pt x="43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28" name="Freeform: Shape 14"/>
              <p:cNvSpPr/>
              <p:nvPr/>
            </p:nvSpPr>
            <p:spPr>
              <a:xfrm rot="5400000">
                <a:off x="6505" y="4094"/>
                <a:ext cx="567" cy="41"/>
              </a:xfrm>
              <a:custGeom>
                <a:rect l="l" t="t" r="r" b="b"/>
                <a:pathLst>
                  <a:path w="567" h="41">
                    <a:moveTo>
                      <a:pt x="0" y="41"/>
                    </a:moveTo>
                    <a:lnTo>
                      <a:pt x="0" y="28"/>
                    </a:lnTo>
                    <a:cubicBezTo>
                      <a:pt x="0" y="13"/>
                      <a:pt x="13" y="0"/>
                      <a:pt x="28" y="0"/>
                    </a:cubicBezTo>
                    <a:lnTo>
                      <a:pt x="539" y="0"/>
                    </a:lnTo>
                    <a:cubicBezTo>
                      <a:pt x="554" y="0"/>
                      <a:pt x="567" y="13"/>
                      <a:pt x="567" y="28"/>
                    </a:cubicBezTo>
                    <a:lnTo>
                      <a:pt x="567" y="4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Freeform: Shape 15"/>
              <p:cNvSpPr/>
              <p:nvPr/>
            </p:nvSpPr>
            <p:spPr>
              <a:xfrm rot="16200000" flipH="1">
                <a:off x="2417" y="4151"/>
                <a:ext cx="453" cy="41"/>
              </a:xfrm>
              <a:custGeom>
                <a:rect l="l" t="t" r="r" b="b"/>
                <a:pathLst>
                  <a:path w="453" h="41">
                    <a:moveTo>
                      <a:pt x="0" y="41"/>
                    </a:moveTo>
                    <a:lnTo>
                      <a:pt x="0" y="28"/>
                    </a:lnTo>
                    <a:cubicBezTo>
                      <a:pt x="0" y="13"/>
                      <a:pt x="13" y="0"/>
                      <a:pt x="28" y="0"/>
                    </a:cubicBezTo>
                    <a:lnTo>
                      <a:pt x="425" y="0"/>
                    </a:lnTo>
                    <a:cubicBezTo>
                      <a:pt x="440" y="0"/>
                      <a:pt x="453" y="13"/>
                      <a:pt x="453" y="28"/>
                    </a:cubicBezTo>
                    <a:lnTo>
                      <a:pt x="453" y="4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16"/>
              <p:cNvSpPr/>
              <p:nvPr/>
            </p:nvSpPr>
            <p:spPr>
              <a:xfrm rot="16200000" flipH="1">
                <a:off x="2417" y="3584"/>
                <a:ext cx="453" cy="41"/>
              </a:xfrm>
              <a:custGeom>
                <a:rect l="l" t="t" r="r" b="b"/>
                <a:pathLst>
                  <a:path w="453" h="41">
                    <a:moveTo>
                      <a:pt x="0" y="41"/>
                    </a:moveTo>
                    <a:lnTo>
                      <a:pt x="0" y="28"/>
                    </a:lnTo>
                    <a:cubicBezTo>
                      <a:pt x="0" y="13"/>
                      <a:pt x="13" y="0"/>
                      <a:pt x="28" y="0"/>
                    </a:cubicBezTo>
                    <a:lnTo>
                      <a:pt x="425" y="0"/>
                    </a:lnTo>
                    <a:cubicBezTo>
                      <a:pt x="440" y="0"/>
                      <a:pt x="453" y="13"/>
                      <a:pt x="453" y="28"/>
                    </a:cubicBezTo>
                    <a:lnTo>
                      <a:pt x="453" y="4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17"/>
              <p:cNvSpPr/>
              <p:nvPr/>
            </p:nvSpPr>
            <p:spPr>
              <a:xfrm>
                <a:off x="2717" y="1190"/>
                <a:ext cx="3997" cy="6982"/>
              </a:xfrm>
              <a:custGeom>
                <a:rect l="l" t="t" r="r" b="b"/>
                <a:pathLst>
                  <a:path w="3997" h="6982">
                    <a:moveTo>
                      <a:pt x="397" y="0"/>
                    </a:moveTo>
                    <a:lnTo>
                      <a:pt x="1403" y="0"/>
                    </a:lnTo>
                    <a:lnTo>
                      <a:pt x="1417" y="24"/>
                    </a:lnTo>
                    <a:lnTo>
                      <a:pt x="2580" y="24"/>
                    </a:lnTo>
                    <a:lnTo>
                      <a:pt x="2594" y="0"/>
                    </a:lnTo>
                    <a:lnTo>
                      <a:pt x="3600" y="0"/>
                    </a:lnTo>
                    <a:cubicBezTo>
                      <a:pt x="3819" y="0"/>
                      <a:pt x="3997" y="147"/>
                      <a:pt x="3997" y="329"/>
                    </a:cubicBezTo>
                    <a:lnTo>
                      <a:pt x="3997" y="6653"/>
                    </a:lnTo>
                    <a:cubicBezTo>
                      <a:pt x="3997" y="6835"/>
                      <a:pt x="3819" y="6982"/>
                      <a:pt x="3600" y="6982"/>
                    </a:cubicBezTo>
                    <a:lnTo>
                      <a:pt x="397" y="6982"/>
                    </a:lnTo>
                    <a:cubicBezTo>
                      <a:pt x="178" y="6982"/>
                      <a:pt x="0" y="6835"/>
                      <a:pt x="0" y="6653"/>
                    </a:cubicBezTo>
                    <a:lnTo>
                      <a:pt x="0" y="329"/>
                    </a:lnTo>
                    <a:cubicBezTo>
                      <a:pt x="0" y="147"/>
                      <a:pt x="178" y="0"/>
                      <a:pt x="397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/>
          </p:blipFill>
          <p:spPr>
            <a:xfrm>
              <a:off x="2014" y="4366"/>
              <a:ext cx="3218" cy="5725"/>
            </a:xfrm>
            <a:prstGeom prst="roundRect">
              <a:avLst>
                <a:gd name="adj" fmla="val 7271"/>
              </a:avLst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8640445" y="6135370"/>
            <a:ext cx="85979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/>
            <a:r>
              <a:rPr lang="en-US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WEB</a:t>
            </a:r>
            <a:r>
              <a:rPr lang="zh-CN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端</a:t>
            </a:r>
            <a:endParaRPr lang="zh-CN" altLang="zh-CN" sz="1600" b="1">
              <a:solidFill>
                <a:srgbClr val="8942E4"/>
              </a:solidFill>
              <a:latin typeface="微软雅黑"/>
              <a:ea typeface="微软雅黑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95780" y="6135370"/>
            <a:ext cx="7924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/>
            <a:r>
              <a:rPr lang="zh-CN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移动端</a:t>
            </a:r>
            <a:endParaRPr lang="zh-CN" altLang="zh-CN" sz="1600" b="1">
              <a:solidFill>
                <a:srgbClr val="8942E4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24636" y="1043482"/>
            <a:ext cx="2946400" cy="647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zh-CN" sz="2800" b="1">
                <a:gradFill>
                  <a:gsLst>
                    <a:gs pos="0">
                      <a:srgbClr val="247AF0"/>
                    </a:gs>
                    <a:gs pos="100000">
                      <a:srgbClr val="1AAEFA"/>
                    </a:gs>
                  </a:gsLst>
                  <a:lin ang="2700000" scaled="0"/>
                </a:gradFill>
                <a:latin typeface="微软雅黑"/>
                <a:ea typeface="微软雅黑"/>
              </a:rPr>
              <a:t>DIY你的事务工具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54960" y="1565594"/>
            <a:ext cx="6483350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1600">
                <a:solidFill>
                  <a:srgbClr val="55647A"/>
                </a:solidFill>
                <a:latin typeface="微软雅黑"/>
                <a:ea typeface="微软雅黑"/>
              </a:rPr>
              <a:t>ND</a:t>
            </a:r>
            <a:r>
              <a:rPr lang="zh-CN" altLang="zh-CN" sz="1600">
                <a:solidFill>
                  <a:srgbClr val="55647A"/>
                </a:solidFill>
                <a:latin typeface="微软雅黑"/>
                <a:ea typeface="微软雅黑"/>
              </a:rPr>
              <a:t>低代码平台是一个灵活易用的应用搭建平台，</a:t>
            </a:r>
          </a:p>
          <a:p>
            <a:pPr lvl="0" algn="ctr">
              <a:lnSpc>
                <a:spcPct val="100000"/>
              </a:lnSpc>
            </a:pPr>
            <a:r>
              <a:rPr lang="zh-CN" altLang="zh-CN" sz="1600">
                <a:solidFill>
                  <a:srgbClr val="55647A"/>
                </a:solidFill>
                <a:latin typeface="微软雅黑"/>
                <a:ea typeface="微软雅黑"/>
              </a:rPr>
              <a:t>旨在满足企业的个性化管理需求，实现数据互通，提升企业管理效率。</a:t>
            </a:r>
            <a:endParaRPr lang="zh-CN" altLang="zh-CN" sz="1600">
              <a:solidFill>
                <a:srgbClr val="55647A"/>
              </a:solidFill>
              <a:latin typeface="微软雅黑"/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6630" y="394970"/>
            <a:ext cx="18084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rgbClr val="1D2D3E"/>
                </a:solidFill>
                <a:latin typeface="微软雅黑"/>
                <a:ea typeface="微软雅黑"/>
              </a:rPr>
              <a:t>产品概述</a:t>
            </a:r>
            <a:endParaRPr lang="zh-CN" altLang="en-US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08635" y="502920"/>
            <a:ext cx="360045" cy="360045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1271905" y="5353685"/>
            <a:ext cx="9648190" cy="57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22000"/>
              </a:srgbClr>
            </a:outerShdw>
          </a:effectLst>
        </p:spPr>
        <p:txBody>
          <a:bodyPr anchor="ctr"/>
          <a:lstStyle/>
          <a:p>
            <a:pPr algn="ctr"/>
            <a:r>
              <a:rPr lang="zh-CN" altLang="en-US" b="1">
                <a:solidFill>
                  <a:srgbClr val="5D48D6"/>
                </a:solidFill>
              </a:rPr>
              <a:t>规范</a:t>
            </a:r>
            <a:r>
              <a:rPr lang="zh-CN" altLang="en-US" b="1">
                <a:solidFill>
                  <a:srgbClr val="5D48D6"/>
                </a:solidFill>
              </a:rPr>
              <a:t>业务流程、促进团队协作、实现数据</a:t>
            </a:r>
            <a:r>
              <a:rPr lang="zh-CN" altLang="en-US" b="1">
                <a:solidFill>
                  <a:srgbClr val="5D48D6"/>
                </a:solidFill>
              </a:rPr>
              <a:t>追踪</a:t>
            </a:r>
            <a:endParaRPr lang="zh-CN" altLang="en-US" b="1">
              <a:solidFill>
                <a:srgbClr val="5D48D6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570990" y="2762676"/>
            <a:ext cx="2087880" cy="1800225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890645" y="2762676"/>
            <a:ext cx="2087880" cy="1800225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210300" y="2762676"/>
            <a:ext cx="2087880" cy="1800225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8529955" y="2762676"/>
            <a:ext cx="2087880" cy="1800225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右箭头 38"/>
          <p:cNvSpPr/>
          <p:nvPr/>
        </p:nvSpPr>
        <p:spPr>
          <a:xfrm rot="5400000">
            <a:off x="5844000" y="4462685"/>
            <a:ext cx="504000" cy="1080135"/>
          </a:xfrm>
          <a:prstGeom prst="rightArrow">
            <a:avLst/>
          </a:prstGeom>
          <a:gradFill>
            <a:gsLst>
              <a:gs pos="0">
                <a:srgbClr val="FAFBFC">
                  <a:alpha val="0"/>
                </a:srgbClr>
              </a:gs>
              <a:gs pos="100000">
                <a:srgbClr val="1ACFCD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889375" y="2762676"/>
            <a:ext cx="2088665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209030" y="2762676"/>
            <a:ext cx="2088665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8529955" y="2762041"/>
            <a:ext cx="2088665" cy="1800000"/>
          </a:xfrm>
          <a:prstGeom prst="rect">
            <a:avLst/>
          </a:prstGeom>
        </p:spPr>
      </p:pic>
      <p:sp>
        <p:nvSpPr>
          <p:cNvPr id="171" name="椭圆 170"/>
          <p:cNvSpPr/>
          <p:nvPr/>
        </p:nvSpPr>
        <p:spPr>
          <a:xfrm>
            <a:off x="10920095" y="526415"/>
            <a:ext cx="452120" cy="45212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1570990" y="2762041"/>
            <a:ext cx="2088368" cy="1800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570355" y="2976036"/>
            <a:ext cx="208851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/>
                <a:ea typeface="微软雅黑"/>
              </a:rPr>
              <a:t>操作简单，轻松搭建</a:t>
            </a:r>
            <a:endParaRPr lang="zh-CN" altLang="en-US" sz="1600" b="1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90010" y="2976036"/>
            <a:ext cx="208851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/>
                <a:ea typeface="微软雅黑"/>
              </a:rPr>
              <a:t>边改边用，即改即用</a:t>
            </a:r>
            <a:endParaRPr lang="zh-CN" altLang="en-US" sz="1600" b="1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09665" y="2976036"/>
            <a:ext cx="208851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/>
                <a:ea typeface="微软雅黑"/>
              </a:rPr>
              <a:t>一个账户，数据互通</a:t>
            </a:r>
            <a:endParaRPr lang="zh-CN" altLang="en-US" sz="1600" b="1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29320" y="2976036"/>
            <a:ext cx="208851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/>
                <a:ea typeface="微软雅黑"/>
              </a:rPr>
              <a:t>AI赋能，助力提效</a:t>
            </a:r>
            <a:endParaRPr lang="zh-CN" altLang="en-US" sz="1600" b="1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43985" y="3376721"/>
            <a:ext cx="1979930" cy="86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</a:rPr>
              <a:t>支持在线实时调整，刷新应用即可使用，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</a:rPr>
              <a:t>适应快速变化的业务场景；</a:t>
            </a:r>
            <a:endParaRPr lang="zh-CN" altLang="en-US" sz="1400">
              <a:solidFill>
                <a:schemeClr val="bg1">
                  <a:lumMod val="9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63640" y="3376721"/>
            <a:ext cx="1979930" cy="86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sz="140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</a:rPr>
              <a:t>一个云端账户使用所有功能，打通数据隔离，远离碎片化；</a:t>
            </a:r>
            <a:endParaRPr sz="1400">
              <a:solidFill>
                <a:schemeClr val="bg1">
                  <a:lumMod val="9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83295" y="3376721"/>
            <a:ext cx="1979930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</a:rPr>
              <a:t>更有AI助力，帮助提升企业管理效率。</a:t>
            </a:r>
            <a:endParaRPr lang="zh-CN" altLang="en-US" sz="1400">
              <a:solidFill>
                <a:schemeClr val="bg1">
                  <a:lumMod val="9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24330" y="3376721"/>
            <a:ext cx="1979930" cy="86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</a:rPr>
              <a:t>无需编程与开发技术，即可搭建办公、生产等管理应用；</a:t>
            </a:r>
            <a:endParaRPr lang="zh-CN" altLang="en-US" sz="1400">
              <a:solidFill>
                <a:schemeClr val="bg1">
                  <a:lumMod val="95000"/>
                </a:scheme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6630" y="394970"/>
            <a:ext cx="14020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l"/>
            <a:r>
              <a:rPr lang="zh-CN" altLang="zh-CN" sz="3200" b="1">
                <a:solidFill>
                  <a:srgbClr val="1D2D3E"/>
                </a:solidFill>
                <a:latin typeface="微软雅黑"/>
                <a:ea typeface="微软雅黑"/>
              </a:rPr>
              <a:t>瀑布流</a:t>
            </a:r>
            <a:endParaRPr lang="zh-CN" altLang="zh-CN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76630" y="1356995"/>
            <a:ext cx="9827895" cy="1191260"/>
            <a:chOff x="1442" y="1188"/>
            <a:chExt cx="15477" cy="1876"/>
          </a:xfrm>
        </p:grpSpPr>
        <p:sp>
          <p:nvSpPr>
            <p:cNvPr id="12" name="文本框 11"/>
            <p:cNvSpPr txBox="1"/>
            <p:nvPr/>
          </p:nvSpPr>
          <p:spPr>
            <a:xfrm>
              <a:off x="1442" y="1188"/>
              <a:ext cx="4608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/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数据查看，简单明了</a:t>
              </a:r>
              <a:endParaRPr lang="zh-CN" altLang="en-US" sz="2400" b="1">
                <a:solidFill>
                  <a:srgbClr val="247AF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42" y="1913"/>
              <a:ext cx="15477" cy="11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不像Excel表格密密麻麻的数据，瀑布流数据呈现是将一条条数据排版在一个卡片里，简约而有致，让数据看起来简单明了，避免看错。</a:t>
              </a:r>
              <a:endParaRPr lang="zh-CN" altLang="en-US" sz="1600">
                <a:solidFill>
                  <a:srgbClr val="55647A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8" name="椭圆 37"/>
          <p:cNvSpPr/>
          <p:nvPr/>
        </p:nvSpPr>
        <p:spPr>
          <a:xfrm>
            <a:off x="833755" y="20193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730865" y="5503545"/>
            <a:ext cx="883285" cy="883285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26195" y="692150"/>
            <a:ext cx="286385" cy="286385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7050" y="525145"/>
            <a:ext cx="324000" cy="324000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5149215" y="3117215"/>
            <a:ext cx="5662295" cy="2559685"/>
            <a:chOff x="9286" y="1422"/>
            <a:chExt cx="8277" cy="3742"/>
          </a:xfrm>
        </p:grpSpPr>
        <p:sp>
          <p:nvSpPr>
            <p:cNvPr id="11" name="圆角矩形 10"/>
            <p:cNvSpPr/>
            <p:nvPr/>
          </p:nvSpPr>
          <p:spPr>
            <a:xfrm>
              <a:off x="9286" y="1422"/>
              <a:ext cx="8277" cy="374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406400" sx="106000" sy="106000" algn="ctr" rotWithShape="0">
                <a:srgbClr val="78AFD6">
                  <a:alpha val="22000"/>
                </a:srgbClr>
              </a:outerShdw>
            </a:effectLst>
          </p:spPr>
          <p:txBody>
            <a:bodyPr anchor="ctr"/>
            <a:lstStyle/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srgbClr val="1D2D3E"/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rcRect t="8097"/>
            <a:stretch/>
          </p:blipFill>
          <p:spPr>
            <a:xfrm>
              <a:off x="9626" y="1564"/>
              <a:ext cx="7597" cy="3458"/>
            </a:xfrm>
            <a:prstGeom prst="rect">
              <a:avLst/>
            </a:prstGeom>
          </p:spPr>
        </p:pic>
      </p:grpSp>
      <p:sp>
        <p:nvSpPr>
          <p:cNvPr id="4" name="矩形: 圆角 6"/>
          <p:cNvSpPr/>
          <p:nvPr/>
        </p:nvSpPr>
        <p:spPr>
          <a:xfrm>
            <a:off x="6693535" y="3409315"/>
            <a:ext cx="3484880" cy="2161540"/>
          </a:xfrm>
          <a:prstGeom prst="roundRect">
            <a:avLst>
              <a:gd name="adj" fmla="val 8851"/>
            </a:avLst>
          </a:prstGeom>
          <a:solidFill>
            <a:schemeClr val="tx2">
              <a:alpha val="46000"/>
              <a:lumMod val="75000"/>
              <a:lumOff val="25000"/>
            </a:schemeClr>
          </a:solidFill>
          <a:ln w="12700">
            <a:solidFill>
              <a:srgbClr val="1890FF"/>
            </a:solidFill>
            <a:prstDash val="dash"/>
            <a:miter/>
          </a:ln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梯形 20"/>
          <p:cNvSpPr/>
          <p:nvPr/>
        </p:nvSpPr>
        <p:spPr>
          <a:xfrm rot="16200000">
            <a:off x="5800090" y="4108450"/>
            <a:ext cx="2750185" cy="506095"/>
          </a:xfrm>
          <a:prstGeom prst="trapezoid">
            <a:avLst>
              <a:gd name="adj" fmla="val 290265"/>
            </a:avLst>
          </a:prstGeom>
          <a:gradFill>
            <a:gsLst>
              <a:gs pos="100000">
                <a:srgbClr val="1AAEFA">
                  <a:alpha val="52000"/>
                </a:srgbClr>
              </a:gs>
              <a:gs pos="0">
                <a:srgbClr val="1AAEFA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317105" y="2423160"/>
            <a:ext cx="3505200" cy="3711575"/>
            <a:chOff x="9006" y="4169"/>
            <a:chExt cx="5782" cy="6122"/>
          </a:xfrm>
        </p:grpSpPr>
        <p:sp>
          <p:nvSpPr>
            <p:cNvPr id="42" name="圆角矩形 41"/>
            <p:cNvSpPr/>
            <p:nvPr/>
          </p:nvSpPr>
          <p:spPr>
            <a:xfrm>
              <a:off x="9006" y="4169"/>
              <a:ext cx="5783" cy="6123"/>
            </a:xfrm>
            <a:prstGeom prst="roundRect">
              <a:avLst>
                <a:gd name="adj" fmla="val 2202"/>
              </a:avLst>
            </a:prstGeom>
            <a:solidFill>
              <a:schemeClr val="bg1"/>
            </a:solidFill>
            <a:ln>
              <a:noFill/>
            </a:ln>
            <a:effectLst>
              <a:outerShdw blurRad="406400" sx="106000" sy="106000" algn="ctr" rotWithShape="0">
                <a:srgbClr val="78AFD6">
                  <a:alpha val="22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108" y="4249"/>
              <a:ext cx="5578" cy="5962"/>
              <a:chOff x="8578" y="4505"/>
              <a:chExt cx="5578" cy="5962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4"/>
              <a:srcRect b="17572"/>
              <a:stretch/>
            </p:blipFill>
            <p:spPr>
              <a:xfrm>
                <a:off x="8578" y="4505"/>
                <a:ext cx="5579" cy="1896"/>
              </a:xfrm>
              <a:prstGeom prst="roundRect">
                <a:avLst>
                  <a:gd name="adj" fmla="val 6693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152400" dist="38100" dir="2700000" algn="tr" rotWithShape="0">
                  <a:srgbClr val="000000">
                    <a:alpha val="12000"/>
                  </a:srgbClr>
                </a:outerShdw>
              </a:effectLst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5"/>
              <a:srcRect b="17572"/>
              <a:stretch/>
            </p:blipFill>
            <p:spPr>
              <a:xfrm>
                <a:off x="8578" y="6538"/>
                <a:ext cx="5579" cy="1896"/>
              </a:xfrm>
              <a:prstGeom prst="roundRect">
                <a:avLst>
                  <a:gd name="adj" fmla="val 6693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152400" dist="38100" dir="2700000" algn="tr" rotWithShape="0">
                  <a:srgbClr val="000000">
                    <a:alpha val="12000"/>
                  </a:srgbClr>
                </a:outerShdw>
              </a:effectLst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6"/>
              <a:srcRect b="17572"/>
              <a:stretch/>
            </p:blipFill>
            <p:spPr>
              <a:xfrm>
                <a:off x="8578" y="8571"/>
                <a:ext cx="5579" cy="1896"/>
              </a:xfrm>
              <a:prstGeom prst="roundRect">
                <a:avLst>
                  <a:gd name="adj" fmla="val 6693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152400" dist="38100" dir="2700000" algn="tr" rotWithShape="0">
                  <a:srgbClr val="000000">
                    <a:alpha val="12000"/>
                  </a:srgbClr>
                </a:outerShdw>
              </a:effectLst>
            </p:spPr>
          </p:pic>
        </p:grpSp>
      </p:grpSp>
      <p:sp>
        <p:nvSpPr>
          <p:cNvPr id="24" name="圆角矩形 23"/>
          <p:cNvSpPr/>
          <p:nvPr/>
        </p:nvSpPr>
        <p:spPr>
          <a:xfrm>
            <a:off x="3520440" y="4490085"/>
            <a:ext cx="1403985" cy="360045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zh-CN" sz="1600" b="1">
                <a:solidFill>
                  <a:schemeClr val="lt1"/>
                </a:solidFill>
              </a:rPr>
              <a:t>瀑布流视图</a:t>
            </a:r>
            <a:endParaRPr lang="zh-CN" altLang="zh-CN" sz="1600" b="1">
              <a:solidFill>
                <a:schemeClr val="lt1"/>
              </a:solidFill>
            </a:endParaRPr>
          </a:p>
        </p:txBody>
      </p:sp>
      <p:cxnSp>
        <p:nvCxnSpPr>
          <p:cNvPr id="25" name="连接符: 肘形 7"/>
          <p:cNvCxnSpPr>
            <a:endCxn id="24" idx="2"/>
          </p:cNvCxnSpPr>
          <p:nvPr/>
        </p:nvCxnSpPr>
        <p:spPr>
          <a:xfrm rot="10800000">
            <a:off x="4222115" y="4850130"/>
            <a:ext cx="920115" cy="426720"/>
          </a:xfrm>
          <a:prstGeom prst="bentConnector2">
            <a:avLst/>
          </a:prstGeom>
          <a:ln w="6350">
            <a:solidFill>
              <a:schemeClr val="accent1"/>
            </a:solidFill>
            <a:prstDash val="dash"/>
            <a:miter/>
          </a:ln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4385945" y="3248025"/>
            <a:ext cx="360045" cy="360045"/>
          </a:xfrm>
          <a:prstGeom prst="rect">
            <a:avLst/>
          </a:prstGeom>
        </p:spPr>
      </p:pic>
      <p:cxnSp>
        <p:nvCxnSpPr>
          <p:cNvPr id="18" name="连接符: 肘形 7"/>
          <p:cNvCxnSpPr>
            <a:endCxn id="24" idx="0"/>
          </p:cNvCxnSpPr>
          <p:nvPr/>
        </p:nvCxnSpPr>
        <p:spPr>
          <a:xfrm>
            <a:off x="3321685" y="4108450"/>
            <a:ext cx="901065" cy="381635"/>
          </a:xfrm>
          <a:prstGeom prst="bentConnector2">
            <a:avLst/>
          </a:prstGeom>
          <a:ln w="6350">
            <a:solidFill>
              <a:schemeClr val="accent1"/>
            </a:solidFill>
            <a:prstDash val="dash"/>
            <a:miter/>
          </a:ln>
        </p:spPr>
      </p:cxnSp>
      <p:grpSp>
        <p:nvGrpSpPr>
          <p:cNvPr id="20" name="组合 19"/>
          <p:cNvGrpSpPr/>
          <p:nvPr/>
        </p:nvGrpSpPr>
        <p:grpSpPr>
          <a:xfrm>
            <a:off x="1166495" y="2667000"/>
            <a:ext cx="2050415" cy="3467100"/>
            <a:chOff x="1837" y="4200"/>
            <a:chExt cx="3572" cy="6040"/>
          </a:xfrm>
        </p:grpSpPr>
        <p:grpSp>
          <p:nvGrpSpPr>
            <p:cNvPr id="19" name="组合 18"/>
            <p:cNvGrpSpPr/>
            <p:nvPr/>
          </p:nvGrpSpPr>
          <p:grpSpPr>
            <a:xfrm>
              <a:off x="1837" y="4200"/>
              <a:ext cx="3572" cy="6041"/>
              <a:chOff x="2623" y="1148"/>
              <a:chExt cx="4186" cy="7051"/>
            </a:xfrm>
          </p:grpSpPr>
          <p:sp>
            <p:nvSpPr>
              <p:cNvPr id="22" name="Freeform: Shape 9"/>
              <p:cNvSpPr/>
              <p:nvPr/>
            </p:nvSpPr>
            <p:spPr>
              <a:xfrm>
                <a:off x="2673" y="1148"/>
                <a:ext cx="4082" cy="7051"/>
              </a:xfrm>
              <a:custGeom>
                <a:rect l="l" t="t" r="r" b="b"/>
                <a:pathLst>
                  <a:path w="4082" h="7051">
                    <a:moveTo>
                      <a:pt x="432" y="0"/>
                    </a:moveTo>
                    <a:lnTo>
                      <a:pt x="3650" y="0"/>
                    </a:lnTo>
                    <a:cubicBezTo>
                      <a:pt x="3889" y="0"/>
                      <a:pt x="4082" y="160"/>
                      <a:pt x="4082" y="358"/>
                    </a:cubicBezTo>
                    <a:lnTo>
                      <a:pt x="4082" y="6693"/>
                    </a:lnTo>
                    <a:cubicBezTo>
                      <a:pt x="4082" y="6891"/>
                      <a:pt x="3889" y="7051"/>
                      <a:pt x="3650" y="7051"/>
                    </a:cubicBezTo>
                    <a:lnTo>
                      <a:pt x="2261" y="7051"/>
                    </a:lnTo>
                    <a:lnTo>
                      <a:pt x="2256" y="7034"/>
                    </a:lnTo>
                    <a:lnTo>
                      <a:pt x="1826" y="7034"/>
                    </a:lnTo>
                    <a:lnTo>
                      <a:pt x="1821" y="7051"/>
                    </a:lnTo>
                    <a:lnTo>
                      <a:pt x="432" y="7051"/>
                    </a:lnTo>
                    <a:cubicBezTo>
                      <a:pt x="193" y="7051"/>
                      <a:pt x="0" y="6891"/>
                      <a:pt x="0" y="6693"/>
                    </a:cubicBezTo>
                    <a:lnTo>
                      <a:pt x="0" y="358"/>
                    </a:lnTo>
                    <a:cubicBezTo>
                      <a:pt x="0" y="160"/>
                      <a:pt x="193" y="0"/>
                      <a:pt x="43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28" name="Freeform: Shape 14"/>
              <p:cNvSpPr/>
              <p:nvPr/>
            </p:nvSpPr>
            <p:spPr>
              <a:xfrm rot="5400000">
                <a:off x="6505" y="4094"/>
                <a:ext cx="567" cy="41"/>
              </a:xfrm>
              <a:custGeom>
                <a:rect l="l" t="t" r="r" b="b"/>
                <a:pathLst>
                  <a:path w="567" h="41">
                    <a:moveTo>
                      <a:pt x="0" y="41"/>
                    </a:moveTo>
                    <a:lnTo>
                      <a:pt x="0" y="28"/>
                    </a:lnTo>
                    <a:cubicBezTo>
                      <a:pt x="0" y="13"/>
                      <a:pt x="13" y="0"/>
                      <a:pt x="28" y="0"/>
                    </a:cubicBezTo>
                    <a:lnTo>
                      <a:pt x="539" y="0"/>
                    </a:lnTo>
                    <a:cubicBezTo>
                      <a:pt x="554" y="0"/>
                      <a:pt x="567" y="13"/>
                      <a:pt x="567" y="28"/>
                    </a:cubicBezTo>
                    <a:lnTo>
                      <a:pt x="567" y="4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Freeform: Shape 15"/>
              <p:cNvSpPr/>
              <p:nvPr/>
            </p:nvSpPr>
            <p:spPr>
              <a:xfrm rot="16200000" flipH="1">
                <a:off x="2417" y="4151"/>
                <a:ext cx="453" cy="41"/>
              </a:xfrm>
              <a:custGeom>
                <a:rect l="l" t="t" r="r" b="b"/>
                <a:pathLst>
                  <a:path w="453" h="41">
                    <a:moveTo>
                      <a:pt x="0" y="41"/>
                    </a:moveTo>
                    <a:lnTo>
                      <a:pt x="0" y="28"/>
                    </a:lnTo>
                    <a:cubicBezTo>
                      <a:pt x="0" y="13"/>
                      <a:pt x="13" y="0"/>
                      <a:pt x="28" y="0"/>
                    </a:cubicBezTo>
                    <a:lnTo>
                      <a:pt x="425" y="0"/>
                    </a:lnTo>
                    <a:cubicBezTo>
                      <a:pt x="440" y="0"/>
                      <a:pt x="453" y="13"/>
                      <a:pt x="453" y="28"/>
                    </a:cubicBezTo>
                    <a:lnTo>
                      <a:pt x="453" y="4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16"/>
              <p:cNvSpPr/>
              <p:nvPr/>
            </p:nvSpPr>
            <p:spPr>
              <a:xfrm rot="16200000" flipH="1">
                <a:off x="2417" y="3584"/>
                <a:ext cx="453" cy="41"/>
              </a:xfrm>
              <a:custGeom>
                <a:rect l="l" t="t" r="r" b="b"/>
                <a:pathLst>
                  <a:path w="453" h="41">
                    <a:moveTo>
                      <a:pt x="0" y="41"/>
                    </a:moveTo>
                    <a:lnTo>
                      <a:pt x="0" y="28"/>
                    </a:lnTo>
                    <a:cubicBezTo>
                      <a:pt x="0" y="13"/>
                      <a:pt x="13" y="0"/>
                      <a:pt x="28" y="0"/>
                    </a:cubicBezTo>
                    <a:lnTo>
                      <a:pt x="425" y="0"/>
                    </a:lnTo>
                    <a:cubicBezTo>
                      <a:pt x="440" y="0"/>
                      <a:pt x="453" y="13"/>
                      <a:pt x="453" y="28"/>
                    </a:cubicBezTo>
                    <a:lnTo>
                      <a:pt x="453" y="4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17"/>
              <p:cNvSpPr/>
              <p:nvPr/>
            </p:nvSpPr>
            <p:spPr>
              <a:xfrm>
                <a:off x="2717" y="1190"/>
                <a:ext cx="3997" cy="6982"/>
              </a:xfrm>
              <a:custGeom>
                <a:rect l="l" t="t" r="r" b="b"/>
                <a:pathLst>
                  <a:path w="3997" h="6982">
                    <a:moveTo>
                      <a:pt x="397" y="0"/>
                    </a:moveTo>
                    <a:lnTo>
                      <a:pt x="1403" y="0"/>
                    </a:lnTo>
                    <a:lnTo>
                      <a:pt x="1417" y="24"/>
                    </a:lnTo>
                    <a:lnTo>
                      <a:pt x="2580" y="24"/>
                    </a:lnTo>
                    <a:lnTo>
                      <a:pt x="2594" y="0"/>
                    </a:lnTo>
                    <a:lnTo>
                      <a:pt x="3600" y="0"/>
                    </a:lnTo>
                    <a:cubicBezTo>
                      <a:pt x="3819" y="0"/>
                      <a:pt x="3997" y="147"/>
                      <a:pt x="3997" y="329"/>
                    </a:cubicBezTo>
                    <a:lnTo>
                      <a:pt x="3997" y="6653"/>
                    </a:lnTo>
                    <a:cubicBezTo>
                      <a:pt x="3997" y="6835"/>
                      <a:pt x="3819" y="6982"/>
                      <a:pt x="3600" y="6982"/>
                    </a:cubicBezTo>
                    <a:lnTo>
                      <a:pt x="397" y="6982"/>
                    </a:lnTo>
                    <a:cubicBezTo>
                      <a:pt x="178" y="6982"/>
                      <a:pt x="0" y="6835"/>
                      <a:pt x="0" y="6653"/>
                    </a:cubicBezTo>
                    <a:lnTo>
                      <a:pt x="0" y="329"/>
                    </a:lnTo>
                    <a:cubicBezTo>
                      <a:pt x="0" y="147"/>
                      <a:pt x="178" y="0"/>
                      <a:pt x="397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fr-FR" altLang="fr-FR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/>
          </p:blipFill>
          <p:spPr>
            <a:xfrm>
              <a:off x="2014" y="4366"/>
              <a:ext cx="3218" cy="5725"/>
            </a:xfrm>
            <a:prstGeom prst="roundRect">
              <a:avLst>
                <a:gd name="adj" fmla="val 7271"/>
              </a:avLst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8640445" y="6135370"/>
            <a:ext cx="85979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l"/>
            <a:r>
              <a:rPr lang="en-US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WEB</a:t>
            </a:r>
            <a:r>
              <a:rPr lang="zh-CN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端</a:t>
            </a:r>
            <a:endParaRPr lang="zh-CN" altLang="zh-CN" sz="1600" b="1">
              <a:solidFill>
                <a:srgbClr val="8942E4"/>
              </a:solidFill>
              <a:latin typeface="微软雅黑"/>
              <a:ea typeface="微软雅黑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95780" y="6135370"/>
            <a:ext cx="7924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l"/>
            <a:r>
              <a:rPr lang="zh-CN" altLang="zh-CN" sz="1600" b="1">
                <a:solidFill>
                  <a:srgbClr val="8942E4"/>
                </a:solidFill>
                <a:latin typeface="微软雅黑"/>
                <a:ea typeface="微软雅黑"/>
              </a:rPr>
              <a:t>移动端</a:t>
            </a:r>
            <a:endParaRPr lang="zh-CN" altLang="zh-CN" sz="1600" b="1">
              <a:solidFill>
                <a:srgbClr val="8942E4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3" name=""/>
        <p:cNvGrpSpPr/>
        <p:nvPr/>
      </p:nvGrpSpPr>
      <p:grpSpPr>
        <a:xfrm/>
      </p:grpSpPr>
      <p:pic>
        <p:nvPicPr>
          <p:cNvPr id="4" name="设计文档.mp4"/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tretch/>
        </p:blipFill>
        <p:spPr>
          <a:xfrm rot="0" flipH="0" flipV="0">
            <a:off x="1581048" y="1284315"/>
            <a:ext cx="8664864" cy="4873986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748145" y="234712"/>
            <a:ext cx="53911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marL="0" lvl="0" indent="0" algn="l" defTabSz="914400">
              <a:lnSpc>
                <a:spcPct val="130000"/>
              </a:lnSpc>
            </a:pPr>
            <a:r>
              <a:rPr lang="zh-CN" altLang="zh-CN" sz="3200" b="1" i="0" strike="noStrike" spc="0">
                <a:solidFill>
                  <a:srgbClr val="1D2D3E"/>
                </a:solidFill>
                <a:latin typeface="微软雅黑"/>
                <a:ea typeface="微软雅黑"/>
              </a:rPr>
              <a:t>演示视频</a:t>
            </a:r>
          </a:p>
        </p:txBody>
      </p:sp>
    </p:spTree>
  </p:cSld>
  <p:clrMapOvr>
    <a:masterClrMapping/>
  </p:clrMapOvr>
  <p:timing>
    <p:tnLst>
      <p:par>
        <p:cTn>
          <p:childTnLst>
            <p:video>
              <p:cMediaNode>
                <p:cTn/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16510" y="-9525"/>
            <a:ext cx="12225655" cy="687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37812" b="37274"/>
          <a:stretch/>
        </p:blipFill>
        <p:spPr>
          <a:xfrm>
            <a:off x="5288915" y="2905125"/>
            <a:ext cx="6906260" cy="39516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rcRect l="23822" t="63326"/>
          <a:stretch/>
        </p:blipFill>
        <p:spPr>
          <a:xfrm>
            <a:off x="1270" y="-635"/>
            <a:ext cx="4991100" cy="240284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213485" y="4773930"/>
            <a:ext cx="990600" cy="9906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240645" y="647700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412000" y="1268307"/>
            <a:ext cx="1368000" cy="1368000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831546" y="1437613"/>
            <a:ext cx="528909" cy="57600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3216000" y="3033395"/>
            <a:ext cx="5760000" cy="7918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36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zh-CN" sz="3200" b="1">
                <a:solidFill>
                  <a:srgbClr val="247AF0"/>
                </a:solidFill>
                <a:latin typeface="微软雅黑"/>
                <a:ea typeface="微软雅黑"/>
              </a:rPr>
              <a:t>支撑业务，客户至上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547360" y="2098675"/>
            <a:ext cx="1092200" cy="4508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l"/>
            <a:r>
              <a:rPr lang="zh-CN" altLang="zh-CN" b="1">
                <a:solidFill>
                  <a:srgbClr val="FFFFFF"/>
                </a:solidFill>
              </a:rPr>
              <a:t>运营数据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6630" y="394970"/>
            <a:ext cx="990600" cy="7239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l"/>
            <a:r>
              <a:rPr lang="zh-CN" altLang="zh-CN" sz="3200" b="1">
                <a:solidFill>
                  <a:srgbClr val="1D2D3E"/>
                </a:solidFill>
                <a:latin typeface="微软雅黑"/>
                <a:ea typeface="微软雅黑"/>
              </a:rPr>
              <a:t>应用</a:t>
            </a:r>
          </a:p>
        </p:txBody>
      </p:sp>
      <p:sp>
        <p:nvSpPr>
          <p:cNvPr id="10" name="椭圆 9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33755" y="20193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730865" y="5503545"/>
            <a:ext cx="883285" cy="883285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26195" y="692150"/>
            <a:ext cx="286385" cy="286385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7050" y="525145"/>
            <a:ext cx="324000" cy="324000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 rot="0" flipH="0" flipV="0">
            <a:off x="976630" y="930275"/>
            <a:ext cx="4387850" cy="151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zh-CN" altLang="zh-CN" sz="2400"/>
              <a:t>总应用数：</a:t>
            </a:r>
            <a:r>
              <a:rPr lang="en-US" altLang="en-US" sz="2400"/>
              <a:t>3506</a:t>
            </a:r>
            <a:r>
              <a:rPr lang="zh-CN" altLang="zh-CN" sz="2400"/>
              <a:t>个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 sz="2400"/>
              <a:t>近</a:t>
            </a:r>
            <a:r>
              <a:rPr lang="en-US" altLang="en-US" sz="2400"/>
              <a:t>1</a:t>
            </a:r>
            <a:r>
              <a:rPr lang="zh-CN" altLang="zh-CN" sz="2400"/>
              <a:t>月活跃应用数：</a:t>
            </a:r>
            <a:r>
              <a:rPr lang="en-US" altLang="en-US" sz="2400"/>
              <a:t>1636</a:t>
            </a:r>
            <a:r>
              <a:rPr lang="zh-CN" altLang="zh-CN" sz="2400"/>
              <a:t>个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 sz="2400"/>
              <a:t>近</a:t>
            </a:r>
            <a:r>
              <a:rPr lang="en-US" altLang="en-US" sz="2400"/>
              <a:t>1</a:t>
            </a:r>
            <a:r>
              <a:rPr lang="zh-CN" altLang="zh-CN" sz="2400"/>
              <a:t>周活跃应用数：</a:t>
            </a:r>
            <a:r>
              <a:rPr lang="en-US" altLang="en-US" sz="2400"/>
              <a:t>832</a:t>
            </a:r>
            <a:r>
              <a:rPr lang="zh-CN" altLang="zh-CN" sz="2400"/>
              <a:t>个</a:t>
            </a:r>
          </a:p>
        </p:txBody>
      </p:sp>
      <p:pic>
        <p:nvPicPr>
          <p:cNvPr id="4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6293270" y="93104"/>
            <a:ext cx="5838620" cy="3273995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41" name=""/>
          <p:cNvPicPr>
            <a:picLocks noChangeAspect="1"/>
          </p:cNvPicPr>
          <p:nvPr/>
        </p:nvPicPr>
        <p:blipFill>
          <a:blip r:embed="rId4"/>
          <a:srcRect l="2228" t="2254" r="1869" b="1724"/>
          <a:stretch/>
        </p:blipFill>
        <p:spPr>
          <a:xfrm rot="0" flipH="0" flipV="0">
            <a:off x="6293270" y="3607950"/>
            <a:ext cx="5838620" cy="3173990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42" name=""/>
          <p:cNvPicPr>
            <a:picLocks noChangeAspect="1"/>
          </p:cNvPicPr>
          <p:nvPr/>
        </p:nvPicPr>
        <p:blipFill>
          <a:blip r:embed="rId6"/>
          <a:stretch/>
        </p:blipFill>
        <p:spPr>
          <a:xfrm rot="0" flipH="0" flipV="0">
            <a:off x="1322977" y="2366186"/>
            <a:ext cx="3823402" cy="4491878"/>
          </a:xfrm>
          <a:prstGeom prst="rect">
            <a:avLst/>
          </a:prstGeom>
          <a:blipFill rotWithShape="1">
            <a:blip r:embed="rId5">
              <a:alphaModFix amt="100000"/>
            </a:blip>
            <a:tile tx="0" ty="0" sx="100000" sy="100000" flip="none" algn="tl"/>
          </a:blipFill>
          <a:ln w="12700">
            <a:solidFill>
              <a:srgbClr val="0070C0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6630" y="394970"/>
            <a:ext cx="1803400" cy="717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l"/>
            <a:r>
              <a:rPr lang="zh-CN" altLang="zh-CN" sz="3200" b="1">
                <a:solidFill>
                  <a:srgbClr val="1D2D3E"/>
                </a:solidFill>
                <a:latin typeface="微软雅黑"/>
                <a:ea typeface="微软雅黑"/>
              </a:rPr>
              <a:t>业务数据</a:t>
            </a:r>
          </a:p>
        </p:txBody>
      </p:sp>
      <p:sp>
        <p:nvSpPr>
          <p:cNvPr id="10" name="椭圆 9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33755" y="20193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730865" y="5503545"/>
            <a:ext cx="883285" cy="883285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26195" y="692150"/>
            <a:ext cx="286385" cy="286385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7050" y="525145"/>
            <a:ext cx="324000" cy="324000"/>
          </a:xfrm>
          <a:prstGeom prst="rect">
            <a:avLst/>
          </a:prstGeom>
        </p:spPr>
      </p:pic>
      <p:graphicFrame>
        <p:nvGraphicFramePr>
          <p:cNvPr id="39" name=""/>
          <p:cNvGraphicFramePr/>
          <p:nvPr/>
        </p:nvGraphicFramePr>
        <p:xfrm rot="0" flipH="0" flipV="0">
          <a:off x="314450" y="1437485"/>
          <a:ext cx="5130800" cy="29210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844550"/>
                <a:gridCol w="1397000"/>
                <a:gridCol w="1352550"/>
                <a:gridCol w="1536700"/>
              </a:tblGrid>
              <a:tr h="304800">
                <a:tc>
                  <a:txBody>
                    <a:bodyPr vert="horz" anchor="ctr"/>
                    <a:lstStyle/>
                    <a:p>
                      <a:pPr algn="ctr"/>
                      <a:r>
                        <a:rPr sz="1300">
                          <a:highlight>
                            <a:srgbClr val="8cddfa"/>
                          </a:highlight>
                        </a:rPr>
                        <a:t>月份</a:t>
                      </a:r>
                    </a:p>
                  </a:txBody>
                  <a:tcPr>
                    <a:solidFill>
                      <a:srgbClr val="8cddfa"/>
                    </a:solidFill>
                  </a:tcPr>
                </a:tc>
                <a:tc>
                  <a:txBody>
                    <a:bodyPr vert="horz" anchor="ctr"/>
                    <a:lstStyle/>
                    <a:p>
                      <a:pPr lvl="0" algn="r"/>
                      <a:r>
                        <a:rPr lang="zh-CN" altLang="zh-CN" sz="1300">
                          <a:highlight>
                            <a:srgbClr val="8CDDFA"/>
                          </a:highlight>
                        </a:rPr>
                        <a:t>新增表单</a:t>
                      </a:r>
                    </a:p>
                    <a:p>
                      <a:pPr lvl="0" algn="r"/>
                      <a:r>
                        <a:rPr lang="zh-CN" altLang="zh-CN" sz="1300">
                          <a:highlight>
                            <a:srgbClr val="8CDDFA"/>
                          </a:highlight>
                        </a:rPr>
                        <a:t>记录数</a:t>
                      </a:r>
                    </a:p>
                  </a:txBody>
                  <a:tcPr vert="horz" anchor="ctr">
                    <a:solidFill>
                      <a:srgbClr val="8cddfa"/>
                    </a:solidFill>
                  </a:tcPr>
                </a:tc>
                <a:tc>
                  <a:txBody>
                    <a:bodyPr vert="horz" anchor="ctr"/>
                    <a:lstStyle/>
                    <a:p>
                      <a:pPr lvl="0" algn="r"/>
                      <a:r>
                        <a:rPr lang="zh-CN" altLang="zh-CN" sz="1300">
                          <a:highlight>
                            <a:srgbClr val="8CDDFA"/>
                          </a:highlight>
                        </a:rPr>
                        <a:t>新增</a:t>
                      </a:r>
                      <a:r>
                        <a:rPr lang="zh-CN" altLang="zh-CN" sz="1300">
                          <a:solidFill>
                            <a:srgbClr val="FF0200"/>
                          </a:solidFill>
                          <a:highlight>
                            <a:srgbClr val="8CDDFA"/>
                          </a:highlight>
                        </a:rPr>
                        <a:t>流程</a:t>
                      </a:r>
                      <a:r>
                        <a:rPr lang="zh-CN" altLang="zh-CN" sz="1300">
                          <a:highlight>
                            <a:srgbClr val="8CDDFA"/>
                          </a:highlight>
                        </a:rPr>
                        <a:t>表单</a:t>
                      </a:r>
                    </a:p>
                    <a:p>
                      <a:pPr lvl="0" algn="r"/>
                      <a:r>
                        <a:rPr lang="zh-CN" altLang="zh-CN" sz="1300">
                          <a:highlight>
                            <a:srgbClr val="8CDDFA"/>
                          </a:highlight>
                        </a:rPr>
                        <a:t>记录数</a:t>
                      </a:r>
                    </a:p>
                  </a:txBody>
                  <a:tcPr vert="horz" anchor="ctr">
                    <a:solidFill>
                      <a:srgbClr val="8cddfa"/>
                    </a:solidFill>
                  </a:tcPr>
                </a:tc>
                <a:tc>
                  <a:txBody>
                    <a:bodyPr vert="horz" anchor="ctr"/>
                    <a:lstStyle/>
                    <a:p>
                      <a:pPr lvl="0" algn="r"/>
                      <a:r>
                        <a:rPr lang="zh-CN" altLang="zh-CN" sz="1300">
                          <a:highlight>
                            <a:srgbClr val="8CDDFA"/>
                          </a:highlight>
                        </a:rPr>
                        <a:t>新增</a:t>
                      </a:r>
                      <a:r>
                        <a:rPr lang="zh-CN" altLang="zh-CN" sz="1300">
                          <a:solidFill>
                            <a:srgbClr val="FF0200"/>
                          </a:solidFill>
                          <a:highlight>
                            <a:srgbClr val="8CDDFA"/>
                          </a:highlight>
                        </a:rPr>
                        <a:t>普通</a:t>
                      </a:r>
                      <a:r>
                        <a:rPr lang="zh-CN" altLang="zh-CN" sz="1300">
                          <a:highlight>
                            <a:srgbClr val="8CDDFA"/>
                          </a:highlight>
                        </a:rPr>
                        <a:t>表</a:t>
                      </a:r>
                    </a:p>
                    <a:p>
                      <a:pPr lvl="0" algn="r"/>
                      <a:r>
                        <a:rPr lang="zh-CN" altLang="zh-CN" sz="1300">
                          <a:highlight>
                            <a:srgbClr val="8CDDFA"/>
                          </a:highlight>
                        </a:rPr>
                        <a:t>记录数</a:t>
                      </a:r>
                    </a:p>
                  </a:txBody>
                  <a:tcPr vert="horz" anchor="ctr">
                    <a:solidFill>
                      <a:srgbClr val="8cddfa"/>
                    </a:solidFill>
                  </a:tcPr>
                </a:tc>
              </a:tr>
              <a:tr h="304800"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2023-01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353702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13340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340362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2023-02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422045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16363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405682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2023-03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354027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21826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332201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2023-04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827136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23815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803321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2023-05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392846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23411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369435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2023-06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349171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23209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325962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2023-07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671232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32438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638794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2023-08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646433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29991</a:t>
                      </a:r>
                    </a:p>
                  </a:txBody>
                  <a:tcPr/>
                </a:tc>
                <a:tc>
                  <a:txBody>
                    <a:bodyPr vert="horz" anchor="ctr"/>
                    <a:lstStyle/>
                    <a:p>
                      <a:pPr algn="r"/>
                      <a:r>
                        <a:rPr sz="1300"/>
                        <a:t>616442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5792711" y="1281204"/>
            <a:ext cx="5821439" cy="39710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6630" y="394970"/>
            <a:ext cx="1803400" cy="717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l"/>
            <a:r>
              <a:rPr lang="zh-CN" altLang="zh-CN" sz="3200" b="1">
                <a:solidFill>
                  <a:srgbClr val="1D2D3E"/>
                </a:solidFill>
                <a:latin typeface="微软雅黑"/>
                <a:ea typeface="微软雅黑"/>
              </a:rPr>
              <a:t>支撑项目</a:t>
            </a:r>
          </a:p>
        </p:txBody>
      </p:sp>
      <p:sp>
        <p:nvSpPr>
          <p:cNvPr id="10" name="椭圆 9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33755" y="20193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730865" y="5503545"/>
            <a:ext cx="883285" cy="883285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26195" y="692150"/>
            <a:ext cx="286385" cy="286385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7050" y="525145"/>
            <a:ext cx="324000" cy="324000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 rot="0" flipH="0" flipV="0">
            <a:off x="782517" y="1335088"/>
            <a:ext cx="3841750" cy="28257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altLang="en-US" sz="2400"/>
              <a:t>DJ</a:t>
            </a:r>
            <a:r>
              <a:rPr lang="zh-CN" altLang="zh-CN" sz="2400"/>
              <a:t>事务工具</a:t>
            </a:r>
            <a:endParaRPr/>
          </a:p>
          <a:p>
            <a:pPr marL="285750" lvl="0" indent="-285750">
              <a:buFont typeface="Arial" charset="0"/>
              <a:buChar char="•"/>
            </a:pPr>
            <a:r>
              <a:rPr lang="zh-CN" altLang="zh-CN" sz="2400"/>
              <a:t>事务电子化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 sz="2400"/>
              <a:t>未来实验室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 sz="2400"/>
              <a:t>高职职业课程及学科建设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 sz="2400"/>
              <a:t>教育业务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altLang="en-US"/>
              <a:t>...</a:t>
            </a:r>
          </a:p>
        </p:txBody>
      </p:sp>
      <p:pic>
        <p:nvPicPr>
          <p:cNvPr id="4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4572070" y="978535"/>
            <a:ext cx="7420682" cy="46593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270" y="-19050"/>
            <a:ext cx="12223115" cy="6875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37812" b="37274"/>
          <a:stretch/>
        </p:blipFill>
        <p:spPr>
          <a:xfrm>
            <a:off x="5285740" y="2905125"/>
            <a:ext cx="6906260" cy="39516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rcRect l="23822" t="63326"/>
          <a:stretch/>
        </p:blipFill>
        <p:spPr>
          <a:xfrm>
            <a:off x="1270" y="-635"/>
            <a:ext cx="4991100" cy="240284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0240645" y="647700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12000" y="1268307"/>
            <a:ext cx="1368000" cy="1368000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765607" y="1437613"/>
            <a:ext cx="660787" cy="57600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2460000" y="3033395"/>
            <a:ext cx="7272000" cy="7918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36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zh-CN" sz="3200" b="1">
                <a:solidFill>
                  <a:srgbClr val="247AF0"/>
                </a:solidFill>
                <a:latin typeface="微软雅黑"/>
                <a:ea typeface="微软雅黑"/>
              </a:rPr>
              <a:t>持续优化，提升质量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547360" y="2098675"/>
            <a:ext cx="1092200" cy="4508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l"/>
            <a:r>
              <a:rPr lang="zh-CN" altLang="zh-CN" b="1">
                <a:solidFill>
                  <a:srgbClr val="FFFFFF"/>
                </a:solidFill>
              </a:rPr>
              <a:t>研发团队</a:t>
            </a:r>
          </a:p>
        </p:txBody>
      </p:sp>
      <p:sp>
        <p:nvSpPr>
          <p:cNvPr id="4" name="椭圆 3"/>
          <p:cNvSpPr/>
          <p:nvPr/>
        </p:nvSpPr>
        <p:spPr>
          <a:xfrm>
            <a:off x="1213485" y="4773930"/>
            <a:ext cx="990600" cy="9906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6630" y="394970"/>
            <a:ext cx="1803400" cy="717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l"/>
            <a:r>
              <a:rPr lang="zh-CN" altLang="zh-CN" sz="3200" b="1">
                <a:solidFill>
                  <a:srgbClr val="1D2D3E"/>
                </a:solidFill>
                <a:latin typeface="微软雅黑"/>
                <a:ea typeface="微软雅黑"/>
              </a:rPr>
              <a:t>能力优化</a:t>
            </a:r>
          </a:p>
        </p:txBody>
      </p:sp>
      <p:sp>
        <p:nvSpPr>
          <p:cNvPr id="10" name="椭圆 9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33755" y="20193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730865" y="5503545"/>
            <a:ext cx="883285" cy="883285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26195" y="692150"/>
            <a:ext cx="286385" cy="286385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7050" y="525145"/>
            <a:ext cx="324000" cy="324000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 rot="0" flipH="0" flipV="0">
            <a:off x="1076434" y="1487958"/>
            <a:ext cx="3841750" cy="2590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marL="285750" lvl="0" indent="-285750">
              <a:buFont typeface="Arial" charset="0"/>
              <a:buChar char="•"/>
            </a:pPr>
            <a:r>
              <a:rPr lang="zh-CN" altLang="zh-CN"/>
              <a:t>菜单导航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栅格布局</a:t>
            </a:r>
            <a:endParaRPr/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增强筛选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列表视图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看板视图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瀑布视图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画册视图</a:t>
            </a:r>
          </a:p>
        </p:txBody>
      </p:sp>
      <p:pic>
        <p:nvPicPr>
          <p:cNvPr id="4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3215369" y="263900"/>
            <a:ext cx="6216374" cy="3889375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41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4815607" y="1693548"/>
            <a:ext cx="5567188" cy="322813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42" name=""/>
          <p:cNvPicPr>
            <a:picLocks noChangeAspect="1"/>
          </p:cNvPicPr>
          <p:nvPr/>
        </p:nvPicPr>
        <p:blipFill>
          <a:blip r:embed="rId5"/>
          <a:stretch/>
        </p:blipFill>
        <p:spPr>
          <a:xfrm rot="0" flipH="0" flipV="0">
            <a:off x="6032890" y="2889626"/>
            <a:ext cx="5354524" cy="2962304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43" name=""/>
          <p:cNvPicPr>
            <a:picLocks noChangeAspect="1"/>
          </p:cNvPicPr>
          <p:nvPr/>
        </p:nvPicPr>
        <p:blipFill>
          <a:blip r:embed="rId6"/>
          <a:stretch/>
        </p:blipFill>
        <p:spPr>
          <a:xfrm rot="0" flipH="0" flipV="0">
            <a:off x="6831079" y="3744704"/>
            <a:ext cx="5301758" cy="3033516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44" name=""/>
          <p:cNvPicPr>
            <a:picLocks noChangeAspect="1"/>
          </p:cNvPicPr>
          <p:nvPr/>
        </p:nvPicPr>
        <p:blipFill>
          <a:blip r:embed="rId7"/>
          <a:stretch/>
        </p:blipFill>
        <p:spPr>
          <a:xfrm rot="0" flipH="0" flipV="0">
            <a:off x="8332180" y="4622728"/>
            <a:ext cx="3497403" cy="1944101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sp>
        <p:nvSpPr>
          <p:cNvPr id="45" name=""/>
          <p:cNvSpPr txBox="1"/>
          <p:nvPr/>
        </p:nvSpPr>
        <p:spPr>
          <a:xfrm rot="0" flipH="0" flipV="0">
            <a:off x="833755" y="1112520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b="1"/>
              <a:t>交互优化</a:t>
            </a:r>
          </a:p>
        </p:txBody>
      </p:sp>
      <p:sp>
        <p:nvSpPr>
          <p:cNvPr id="46" name=""/>
          <p:cNvSpPr txBox="1"/>
          <p:nvPr/>
        </p:nvSpPr>
        <p:spPr>
          <a:xfrm rot="0" flipH="0" flipV="0">
            <a:off x="833755" y="4078758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b="1"/>
              <a:t>能力优化</a:t>
            </a:r>
          </a:p>
        </p:txBody>
      </p:sp>
      <p:sp>
        <p:nvSpPr>
          <p:cNvPr id="47" name=""/>
          <p:cNvSpPr txBox="1"/>
          <p:nvPr/>
        </p:nvSpPr>
        <p:spPr>
          <a:xfrm rot="0" flipH="0" flipV="0">
            <a:off x="1076434" y="4459330"/>
            <a:ext cx="3841750" cy="151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marL="285750" lvl="0" indent="-285750">
              <a:buFont typeface="Arial" charset="0"/>
              <a:buChar char="•"/>
            </a:pPr>
            <a:r>
              <a:rPr lang="en-US" altLang="en-US"/>
              <a:t>17  </a:t>
            </a:r>
            <a:r>
              <a:rPr lang="zh-CN" altLang="zh-CN"/>
              <a:t>个迭代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altLang="en-US"/>
              <a:t>375</a:t>
            </a:r>
            <a:r>
              <a:rPr lang="zh-CN" altLang="zh-CN"/>
              <a:t>个特性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altLang="en-US"/>
              <a:t>141</a:t>
            </a:r>
            <a:r>
              <a:rPr lang="zh-CN" altLang="zh-CN"/>
              <a:t>个用户可感知特性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altLang="en-US"/>
              <a:t>61  </a:t>
            </a:r>
            <a:r>
              <a:rPr lang="zh-CN" altLang="zh-CN"/>
              <a:t>个亮点特性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6630" y="394970"/>
            <a:ext cx="1803400" cy="717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l"/>
            <a:r>
              <a:rPr lang="zh-CN" altLang="zh-CN" sz="3200" b="1">
                <a:solidFill>
                  <a:srgbClr val="1D2D3E"/>
                </a:solidFill>
                <a:latin typeface="微软雅黑"/>
                <a:ea typeface="微软雅黑"/>
              </a:rPr>
              <a:t>过程改进</a:t>
            </a:r>
          </a:p>
        </p:txBody>
      </p:sp>
      <p:sp>
        <p:nvSpPr>
          <p:cNvPr id="10" name="椭圆 9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33755" y="20193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730865" y="5503545"/>
            <a:ext cx="883285" cy="883285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26195" y="692150"/>
            <a:ext cx="286385" cy="286385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7050" y="525145"/>
            <a:ext cx="324000" cy="324000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 rot="0" flipH="0" flipV="0">
            <a:off x="443969" y="1370771"/>
            <a:ext cx="2565400" cy="2590800"/>
          </a:xfrm>
        </p:spPr>
        <p:txBody>
          <a:bodyPr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zh-CN" altLang="zh-CN"/>
              <a:t>用户故事生产线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全流程电子化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重视设计，文档化</a:t>
            </a:r>
          </a:p>
          <a:p>
            <a:pPr marL="285750" lvl="0" indent="-285750">
              <a:buFont typeface="Arial" charset="0"/>
              <a:buChar char="•"/>
            </a:pPr>
            <a:endParaRPr lang="en-US" altLang="en-US"/>
          </a:p>
          <a:p>
            <a:pPr marL="742950" lvl="1" indent="-285750">
              <a:buFont typeface="Arial" charset="0"/>
              <a:buChar char="•"/>
            </a:pPr>
            <a:endParaRPr lang="zh-CN" altLang="zh-CN"/>
          </a:p>
          <a:p>
            <a:pPr marL="742950" lvl="1" indent="-285750">
              <a:buFont typeface="Arial" charset="0"/>
              <a:buChar char="•"/>
            </a:pPr>
            <a:endParaRPr lang="zh-CN" altLang="zh-CN"/>
          </a:p>
          <a:p>
            <a:pPr lvl="1"/>
            <a:endParaRPr lang="zh-CN" altLang="zh-CN"/>
          </a:p>
        </p:txBody>
      </p:sp>
      <p:pic>
        <p:nvPicPr>
          <p:cNvPr id="4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3432337" y="306653"/>
            <a:ext cx="6981128" cy="3926469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41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4268872" y="1112520"/>
            <a:ext cx="6979093" cy="4037184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42" name=""/>
          <p:cNvPicPr>
            <a:picLocks noChangeAspect="1"/>
          </p:cNvPicPr>
          <p:nvPr/>
        </p:nvPicPr>
        <p:blipFill>
          <a:blip r:embed="rId5"/>
          <a:stretch/>
        </p:blipFill>
        <p:spPr>
          <a:xfrm rot="0" flipH="0" flipV="0">
            <a:off x="343290" y="2989507"/>
            <a:ext cx="2764362" cy="1657458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43" name=""/>
          <p:cNvPicPr>
            <a:picLocks noChangeAspect="1"/>
          </p:cNvPicPr>
          <p:nvPr/>
        </p:nvPicPr>
        <p:blipFill>
          <a:blip r:embed="rId6"/>
          <a:stretch/>
        </p:blipFill>
        <p:spPr>
          <a:xfrm rot="0" flipH="0" flipV="0">
            <a:off x="5966542" y="2423298"/>
            <a:ext cx="6187421" cy="3521890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44" name=""/>
          <p:cNvPicPr>
            <a:picLocks noChangeAspect="1"/>
          </p:cNvPicPr>
          <p:nvPr/>
        </p:nvPicPr>
        <p:blipFill>
          <a:blip r:embed="rId7"/>
          <a:stretch/>
        </p:blipFill>
        <p:spPr>
          <a:xfrm rot="0" flipH="0" flipV="0">
            <a:off x="324240" y="4842672"/>
            <a:ext cx="3198556" cy="1878301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6630" y="394970"/>
            <a:ext cx="1803400" cy="717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l"/>
            <a:r>
              <a:rPr lang="zh-CN" altLang="zh-CN" sz="3200" b="1">
                <a:solidFill>
                  <a:srgbClr val="1D2D3E"/>
                </a:solidFill>
                <a:latin typeface="微软雅黑"/>
                <a:ea typeface="微软雅黑"/>
              </a:rPr>
              <a:t>提升质量</a:t>
            </a:r>
          </a:p>
        </p:txBody>
      </p:sp>
      <p:sp>
        <p:nvSpPr>
          <p:cNvPr id="10" name="椭圆 9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33755" y="20193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730865" y="5503545"/>
            <a:ext cx="883285" cy="883285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26195" y="692150"/>
            <a:ext cx="286385" cy="286385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7050" y="525145"/>
            <a:ext cx="324000" cy="324000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 rot="0" flipH="0" flipV="0">
            <a:off x="443969" y="1370771"/>
            <a:ext cx="2565400" cy="2940050"/>
          </a:xfrm>
        </p:spPr>
        <p:txBody>
          <a:bodyPr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zh-CN" altLang="zh-CN"/>
              <a:t>持续微重构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altLang="en-US"/>
              <a:t>ULog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服务拨测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异常监控</a:t>
            </a:r>
          </a:p>
          <a:p>
            <a:pPr marL="285750" lvl="0" indent="-285750">
              <a:buFont typeface="Arial" charset="0"/>
              <a:buChar char="•"/>
            </a:pPr>
            <a:endParaRPr lang="zh-CN" altLang="zh-CN"/>
          </a:p>
          <a:p>
            <a:pPr marL="742950" lvl="1" indent="-285750">
              <a:buFont typeface="Arial" charset="0"/>
              <a:buChar char="•"/>
            </a:pPr>
            <a:endParaRPr lang="zh-CN" altLang="zh-CN"/>
          </a:p>
          <a:p>
            <a:pPr marL="742950" lvl="1" indent="-285750">
              <a:buFont typeface="Arial" charset="0"/>
              <a:buChar char="•"/>
            </a:pPr>
            <a:endParaRPr lang="zh-CN" altLang="zh-CN"/>
          </a:p>
          <a:p>
            <a:pPr lvl="1"/>
            <a:endParaRPr lang="zh-CN" altLang="zh-CN"/>
          </a:p>
        </p:txBody>
      </p:sp>
      <p:pic>
        <p:nvPicPr>
          <p:cNvPr id="4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2090923" y="1112520"/>
            <a:ext cx="9783577" cy="4127228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41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3392237" y="1639013"/>
            <a:ext cx="7557455" cy="5128273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42" name=""/>
          <p:cNvPicPr>
            <a:picLocks noChangeAspect="1"/>
          </p:cNvPicPr>
          <p:nvPr/>
        </p:nvPicPr>
        <p:blipFill>
          <a:blip r:embed="rId5"/>
          <a:stretch/>
        </p:blipFill>
        <p:spPr>
          <a:xfrm rot="0" flipH="0" flipV="0">
            <a:off x="5886122" y="2657928"/>
            <a:ext cx="5564006" cy="4154714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6630" y="394970"/>
            <a:ext cx="693610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200" b="1">
                <a:solidFill>
                  <a:srgbClr val="1D2D3E"/>
                </a:solidFill>
                <a:latin typeface="微软雅黑"/>
                <a:ea typeface="微软雅黑"/>
              </a:rPr>
              <a:t>只需3步</a:t>
            </a:r>
            <a:r>
              <a:rPr lang="zh-CN" altLang="en-US" sz="3200" b="1">
                <a:solidFill>
                  <a:srgbClr val="1D2D3E"/>
                </a:solidFill>
                <a:latin typeface="微软雅黑"/>
                <a:ea typeface="微软雅黑"/>
              </a:rPr>
              <a:t>轻松</a:t>
            </a:r>
            <a:r>
              <a:rPr lang="zh-CN" altLang="en-US" sz="3200" b="1">
                <a:solidFill>
                  <a:srgbClr val="1D2D3E"/>
                </a:solidFill>
                <a:latin typeface="微软雅黑"/>
                <a:ea typeface="微软雅黑"/>
              </a:rPr>
              <a:t>搭建，满足各种业务需求</a:t>
            </a:r>
            <a:endParaRPr lang="zh-CN" altLang="en-US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44830" y="542925"/>
            <a:ext cx="288000" cy="288000"/>
          </a:xfrm>
          <a:prstGeom prst="rect">
            <a:avLst/>
          </a:prstGeom>
        </p:spPr>
      </p:pic>
      <p:sp>
        <p:nvSpPr>
          <p:cNvPr id="31" name="圆角矩形 30"/>
          <p:cNvSpPr/>
          <p:nvPr/>
        </p:nvSpPr>
        <p:spPr>
          <a:xfrm>
            <a:off x="4637405" y="3776345"/>
            <a:ext cx="2915920" cy="18357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22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069580" y="3771805"/>
            <a:ext cx="2915920" cy="18357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22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207135" y="3761105"/>
            <a:ext cx="2915920" cy="18357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22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018030" y="1614170"/>
            <a:ext cx="1296035" cy="1296035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447030" y="1614170"/>
            <a:ext cx="1296035" cy="1296035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879205" y="1614170"/>
            <a:ext cx="1296035" cy="1296035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3" name="直接连接符 12"/>
          <p:cNvCxnSpPr>
            <a:stCxn id="8" idx="6"/>
            <a:endCxn id="12" idx="2"/>
          </p:cNvCxnSpPr>
          <p:nvPr/>
        </p:nvCxnSpPr>
        <p:spPr>
          <a:xfrm>
            <a:off x="2790825" y="3352800"/>
            <a:ext cx="6609080" cy="203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miter/>
          </a:ln>
        </p:spPr>
      </p:cxnSp>
      <p:sp>
        <p:nvSpPr>
          <p:cNvPr id="8" name="椭圆 7"/>
          <p:cNvSpPr/>
          <p:nvPr/>
        </p:nvSpPr>
        <p:spPr>
          <a:xfrm>
            <a:off x="2574925" y="3244850"/>
            <a:ext cx="215900" cy="215900"/>
          </a:xfrm>
          <a:prstGeom prst="ellipse">
            <a:avLst/>
          </a:prstGeom>
          <a:solidFill>
            <a:srgbClr val="1ACFCD"/>
          </a:solidFill>
          <a:ln w="12700">
            <a:solidFill>
              <a:srgbClr val="18C2C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968365" y="3265170"/>
            <a:ext cx="215900" cy="215900"/>
          </a:xfrm>
          <a:prstGeom prst="ellipse">
            <a:avLst/>
          </a:prstGeom>
          <a:solidFill>
            <a:srgbClr val="1ACFCD"/>
          </a:solidFill>
          <a:ln w="12700">
            <a:solidFill>
              <a:srgbClr val="18C2C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399905" y="3265170"/>
            <a:ext cx="215900" cy="215900"/>
          </a:xfrm>
          <a:prstGeom prst="ellipse">
            <a:avLst/>
          </a:prstGeom>
          <a:solidFill>
            <a:srgbClr val="1ACFCD"/>
          </a:solidFill>
          <a:ln w="12700">
            <a:solidFill>
              <a:srgbClr val="18C2C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985500" y="978535"/>
            <a:ext cx="452120" cy="45212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1280" y="4321175"/>
            <a:ext cx="2628265" cy="97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55647A"/>
                </a:solidFill>
              </a:rPr>
              <a:t>通过成熟模板应用直接创建或根据需求灵活</a:t>
            </a:r>
            <a:r>
              <a:rPr lang="zh-CN" altLang="en-US" sz="1600">
                <a:solidFill>
                  <a:srgbClr val="55647A"/>
                </a:solidFill>
              </a:rPr>
              <a:t>创建表单或流程。</a:t>
            </a:r>
            <a:endParaRPr lang="zh-CN" altLang="en-US" sz="1600">
              <a:solidFill>
                <a:srgbClr val="55647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75716" y="3922395"/>
            <a:ext cx="19800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247AF0"/>
                </a:solidFill>
                <a:latin typeface="微软雅黑"/>
                <a:ea typeface="微软雅黑"/>
              </a:rPr>
              <a:t>创建</a:t>
            </a:r>
            <a:r>
              <a:rPr lang="zh-CN" altLang="en-US" sz="2000" b="1">
                <a:solidFill>
                  <a:srgbClr val="247AF0"/>
                </a:solidFill>
                <a:latin typeface="微软雅黑"/>
                <a:ea typeface="微软雅黑"/>
              </a:rPr>
              <a:t>表单或流程</a:t>
            </a:r>
            <a:endParaRPr lang="zh-CN" altLang="zh-CN" sz="2000" b="1">
              <a:solidFill>
                <a:srgbClr val="247AF0"/>
              </a:solidFill>
              <a:latin typeface="微软雅黑"/>
              <a:ea typeface="微软雅黑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48870" y="3922395"/>
            <a:ext cx="24929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000" b="1">
                <a:solidFill>
                  <a:srgbClr val="247AF0"/>
                </a:solidFill>
                <a:latin typeface="微软雅黑"/>
                <a:ea typeface="微软雅黑"/>
              </a:rPr>
              <a:t>配置</a:t>
            </a:r>
            <a:r>
              <a:rPr lang="zh-CN" altLang="en-US" sz="2000" b="1">
                <a:solidFill>
                  <a:srgbClr val="247AF0"/>
                </a:solidFill>
                <a:latin typeface="微软雅黑"/>
                <a:ea typeface="微软雅黑"/>
              </a:rPr>
              <a:t>应用及管理权限</a:t>
            </a:r>
            <a:endParaRPr lang="zh-CN" altLang="en-US" sz="2000" b="1">
              <a:solidFill>
                <a:srgbClr val="247AF0"/>
              </a:solidFill>
              <a:latin typeface="微软雅黑"/>
              <a:ea typeface="微软雅黑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81550" y="4321175"/>
            <a:ext cx="2627630" cy="97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55647A"/>
                </a:solidFill>
              </a:rPr>
              <a:t>根据需求，对创建的应用进行功能组合</a:t>
            </a:r>
            <a:r>
              <a:rPr lang="zh-CN" altLang="en-US" sz="1600">
                <a:solidFill>
                  <a:srgbClr val="55647A"/>
                </a:solidFill>
              </a:rPr>
              <a:t>配置；</a:t>
            </a:r>
            <a:r>
              <a:rPr lang="zh-CN" altLang="en-US" sz="1600">
                <a:solidFill>
                  <a:srgbClr val="55647A"/>
                </a:solidFill>
              </a:rPr>
              <a:t>设置</a:t>
            </a:r>
            <a:r>
              <a:rPr lang="zh-CN" altLang="en-US" sz="1600">
                <a:solidFill>
                  <a:srgbClr val="55647A"/>
                </a:solidFill>
              </a:rPr>
              <a:t>成员操作</a:t>
            </a:r>
            <a:r>
              <a:rPr lang="zh-CN" altLang="en-US" sz="1600">
                <a:solidFill>
                  <a:srgbClr val="55647A"/>
                </a:solidFill>
              </a:rPr>
              <a:t>权限，</a:t>
            </a:r>
            <a:r>
              <a:rPr lang="zh-CN" altLang="en-US" sz="1600">
                <a:solidFill>
                  <a:srgbClr val="55647A"/>
                </a:solidFill>
              </a:rPr>
              <a:t>实现</a:t>
            </a:r>
            <a:r>
              <a:rPr lang="zh-CN" altLang="en-US" sz="1600">
                <a:solidFill>
                  <a:srgbClr val="55647A"/>
                </a:solidFill>
              </a:rPr>
              <a:t>各种可能</a:t>
            </a:r>
            <a:r>
              <a:rPr lang="zh-CN" altLang="en-US" sz="1600">
                <a:solidFill>
                  <a:srgbClr val="55647A"/>
                </a:solidFill>
              </a:rPr>
              <a:t>。</a:t>
            </a:r>
            <a:endParaRPr lang="zh-CN" altLang="en-US" sz="1600">
              <a:solidFill>
                <a:srgbClr val="55647A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79776" y="3922395"/>
            <a:ext cx="24929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000" b="1">
                <a:solidFill>
                  <a:srgbClr val="247AF0"/>
                </a:solidFill>
                <a:latin typeface="微软雅黑"/>
                <a:ea typeface="微软雅黑"/>
              </a:rPr>
              <a:t>发布</a:t>
            </a:r>
            <a:r>
              <a:rPr lang="zh-CN" altLang="en-US" sz="2000" b="1">
                <a:solidFill>
                  <a:srgbClr val="247AF0"/>
                </a:solidFill>
                <a:latin typeface="微软雅黑"/>
                <a:ea typeface="微软雅黑"/>
              </a:rPr>
              <a:t>应用及数据追踪</a:t>
            </a:r>
            <a:endParaRPr lang="zh-CN" altLang="en-US" sz="2000" b="1">
              <a:solidFill>
                <a:srgbClr val="247AF0"/>
              </a:solidFill>
              <a:latin typeface="微软雅黑"/>
              <a:ea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11820" y="4321175"/>
            <a:ext cx="2628265" cy="97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55647A"/>
                </a:solidFill>
              </a:rPr>
              <a:t>发布已配置好的应用</a:t>
            </a:r>
            <a:r>
              <a:rPr lang="zh-CN" altLang="en-US" sz="1600">
                <a:solidFill>
                  <a:srgbClr val="55647A"/>
                </a:solidFill>
              </a:rPr>
              <a:t>，查看及管理收集的数据，进行分析及结果统计。</a:t>
            </a:r>
            <a:endParaRPr lang="zh-CN" altLang="en-US" sz="1600">
              <a:solidFill>
                <a:srgbClr val="55647A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9132336" y="1866187"/>
            <a:ext cx="789772" cy="792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338705" y="1866265"/>
            <a:ext cx="688950" cy="792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5698490" y="1884045"/>
            <a:ext cx="755045" cy="75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270" y="-19050"/>
            <a:ext cx="12223115" cy="6875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37812" b="37274"/>
          <a:stretch/>
        </p:blipFill>
        <p:spPr>
          <a:xfrm>
            <a:off x="5285740" y="2905125"/>
            <a:ext cx="6906260" cy="39516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rcRect l="23822" t="63326"/>
          <a:stretch/>
        </p:blipFill>
        <p:spPr>
          <a:xfrm>
            <a:off x="1270" y="-635"/>
            <a:ext cx="4991100" cy="240284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0240645" y="647700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12000" y="1268307"/>
            <a:ext cx="1368000" cy="1368000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765607" y="1437613"/>
            <a:ext cx="660787" cy="57600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2460000" y="3033395"/>
            <a:ext cx="7272000" cy="7918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36000"/>
              </a:srgbClr>
            </a:outerShdw>
          </a:effectLst>
        </p:spPr>
        <p:txBody>
          <a:bodyPr vert="horz" wrap="square" numCol="1" spcCol="0" anchor="ctr" anchorCtr="0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zh-CN" sz="3200" b="1">
                <a:solidFill>
                  <a:srgbClr val="247AF0"/>
                </a:solidFill>
                <a:latin typeface="微软雅黑"/>
                <a:ea typeface="微软雅黑"/>
              </a:rPr>
              <a:t>夯实基础，</a:t>
            </a:r>
            <a:r>
              <a:rPr lang="en-US" altLang="en-US" sz="3200" b="1">
                <a:solidFill>
                  <a:srgbClr val="247AF0"/>
                </a:solidFill>
                <a:latin typeface="微软雅黑"/>
                <a:ea typeface="微软雅黑"/>
              </a:rPr>
              <a:t>AI</a:t>
            </a:r>
            <a:r>
              <a:rPr lang="zh-CN" altLang="zh-CN" sz="3200" b="1">
                <a:solidFill>
                  <a:srgbClr val="247AF0"/>
                </a:solidFill>
                <a:latin typeface="微软雅黑"/>
                <a:ea typeface="微软雅黑"/>
              </a:rPr>
              <a:t>赋能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547360" y="2098675"/>
            <a:ext cx="1092200" cy="4445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l"/>
            <a:r>
              <a:rPr lang="zh-CN" altLang="zh-CN" b="1">
                <a:solidFill>
                  <a:srgbClr val="FFFFFF"/>
                </a:solidFill>
              </a:rPr>
              <a:t>展望未来</a:t>
            </a:r>
          </a:p>
        </p:txBody>
      </p:sp>
      <p:sp>
        <p:nvSpPr>
          <p:cNvPr id="4" name="椭圆 3"/>
          <p:cNvSpPr/>
          <p:nvPr/>
        </p:nvSpPr>
        <p:spPr>
          <a:xfrm>
            <a:off x="1213485" y="4773930"/>
            <a:ext cx="990600" cy="9906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833755" y="20193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730865" y="5503545"/>
            <a:ext cx="883285" cy="883285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26195" y="692150"/>
            <a:ext cx="286385" cy="286385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"/>
          <p:cNvSpPr txBox="1"/>
          <p:nvPr/>
        </p:nvSpPr>
        <p:spPr>
          <a:xfrm rot="0" flipH="0" flipV="0">
            <a:off x="1641600" y="1708718"/>
            <a:ext cx="8197850" cy="1511300"/>
          </a:xfrm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marL="285750" lvl="0" indent="-285750">
              <a:buFont typeface="Arial" charset="0"/>
              <a:buChar char="•"/>
            </a:pPr>
            <a:r>
              <a:rPr lang="zh-CN" altLang="zh-CN"/>
              <a:t>易用性：更美观好用的表单。更易上手的编辑器。应用模板、表单模板</a:t>
            </a:r>
            <a:r>
              <a:rPr lang="en-US" altLang="en-US"/>
              <a:t>...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可用性：更快的页面加载速度。更高的</a:t>
            </a:r>
            <a:r>
              <a:rPr lang="en-US" altLang="en-US"/>
              <a:t>SLA</a:t>
            </a:r>
            <a:r>
              <a:rPr lang="zh-CN" altLang="zh-CN"/>
              <a:t>。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扩展性：平台化、工程院已有业务组件的控件化。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可维护：良好的代码，健全的文档。</a:t>
            </a:r>
          </a:p>
        </p:txBody>
      </p:sp>
      <p:sp>
        <p:nvSpPr>
          <p:cNvPr id="40" name=""/>
          <p:cNvSpPr txBox="1"/>
          <p:nvPr/>
        </p:nvSpPr>
        <p:spPr>
          <a:xfrm rot="0" flipH="0" flipV="0">
            <a:off x="976630" y="835342"/>
            <a:ext cx="40576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3200" b="1">
                <a:solidFill>
                  <a:srgbClr val="1450B8"/>
                </a:solidFill>
                <a:latin typeface="Microsoft YaHei"/>
                <a:ea typeface="Microsoft YaHei"/>
              </a:rPr>
              <a:t>夯实基础</a:t>
            </a:r>
          </a:p>
        </p:txBody>
      </p:sp>
      <p:sp>
        <p:nvSpPr>
          <p:cNvPr id="41" name=""/>
          <p:cNvSpPr txBox="1"/>
          <p:nvPr/>
        </p:nvSpPr>
        <p:spPr>
          <a:xfrm rot="0" flipH="0" flipV="0">
            <a:off x="955109" y="3298239"/>
            <a:ext cx="40576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3200" b="1">
                <a:solidFill>
                  <a:srgbClr val="1450B8"/>
                </a:solidFill>
                <a:latin typeface="Microsoft YaHei"/>
                <a:ea typeface="Microsoft YaHei"/>
              </a:rPr>
              <a:t>AI</a:t>
            </a:r>
            <a:r>
              <a:rPr lang="zh-CN" altLang="zh-CN" sz="3200" b="1">
                <a:solidFill>
                  <a:srgbClr val="1450B8"/>
                </a:solidFill>
                <a:latin typeface="Microsoft YaHei"/>
                <a:ea typeface="Microsoft YaHei"/>
              </a:rPr>
              <a:t>赋能</a:t>
            </a:r>
          </a:p>
        </p:txBody>
      </p:sp>
      <p:sp>
        <p:nvSpPr>
          <p:cNvPr id="42" name=""/>
          <p:cNvSpPr txBox="1"/>
          <p:nvPr/>
        </p:nvSpPr>
        <p:spPr>
          <a:xfrm rot="0" flipH="0" flipV="0">
            <a:off x="1627253" y="4017913"/>
            <a:ext cx="7645400" cy="1162050"/>
          </a:xfrm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marL="285750" lvl="0" indent="-285750">
              <a:buFont typeface="Arial" charset="0"/>
              <a:buChar char="•"/>
            </a:pPr>
            <a:r>
              <a:rPr lang="zh-CN" altLang="zh-CN"/>
              <a:t>辅助表单填写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辅助表单审批</a:t>
            </a:r>
          </a:p>
          <a:p>
            <a:pPr marL="285750" lvl="0" indent="-285750">
              <a:buFont typeface="Arial" charset="0"/>
              <a:buChar char="•"/>
            </a:pPr>
            <a:r>
              <a:rPr lang="zh-CN" altLang="zh-CN"/>
              <a:t>辅助表单设计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3" name=""/>
        <p:cNvGrpSpPr/>
        <p:nvPr/>
      </p:nvGrpSpPr>
      <p:grpSpPr>
        <a:xfrm/>
      </p:grpSpPr>
      <p:pic>
        <p:nvPicPr>
          <p:cNvPr id="4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1063805" y="1555750"/>
            <a:ext cx="1575676" cy="3787682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3847734" y="3275875"/>
            <a:ext cx="7037658" cy="3126847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  <p:sp>
        <p:nvSpPr>
          <p:cNvPr id="6" name=""/>
          <p:cNvSpPr txBox="1"/>
          <p:nvPr/>
        </p:nvSpPr>
        <p:spPr>
          <a:xfrm rot="0" flipH="0" flipV="0">
            <a:off x="976630" y="692150"/>
            <a:ext cx="40576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 b="1">
                <a:solidFill>
                  <a:srgbClr val="1450B8"/>
                </a:solidFill>
                <a:latin typeface="Microsoft YaHei"/>
                <a:ea typeface="Microsoft YaHei"/>
              </a:rPr>
              <a:t>访问入口</a:t>
            </a:r>
          </a:p>
        </p:txBody>
      </p:sp>
      <p:sp>
        <p:nvSpPr>
          <p:cNvPr id="7" name=""/>
          <p:cNvSpPr txBox="1"/>
          <p:nvPr/>
        </p:nvSpPr>
        <p:spPr>
          <a:xfrm rot="0" flipH="0" flipV="0">
            <a:off x="3766634" y="1555750"/>
            <a:ext cx="6096000" cy="444500"/>
          </a:xfrm>
        </p:spPr>
        <p:txBody>
          <a:bodyPr>
            <a:spAutoFit/>
          </a:bodyPr>
          <a:lstStyle/>
          <a:p>
            <a:r>
              <a:rPr/>
              <a:t>https://nd99u.site.101.com/bcs/#/</a:t>
            </a:r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8752947" y="1004693"/>
            <a:ext cx="2132446" cy="2099972"/>
          </a:xfrm>
          <a:prstGeom prst="rect">
            <a:avLst/>
          </a:prstGeom>
          <a:ln w="12700">
            <a:solidFill>
              <a:srgbClr val="0070C0"/>
            </a:solidFill>
            <a:prstDash val="solid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833755" y="201930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0" flipH="0" flipV="0">
            <a:off x="5984170" y="5458960"/>
            <a:ext cx="883285" cy="883285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26195" y="692150"/>
            <a:ext cx="286385" cy="286385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"/>
          <p:cNvSpPr txBox="1"/>
          <p:nvPr/>
        </p:nvSpPr>
        <p:spPr>
          <a:xfrm rot="0" flipH="0" flipV="0">
            <a:off x="976630" y="692150"/>
            <a:ext cx="40576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 b="1">
                <a:solidFill>
                  <a:srgbClr val="1450B8"/>
                </a:solidFill>
                <a:latin typeface="Microsoft YaHei"/>
                <a:ea typeface="Microsoft YaHei"/>
              </a:rPr>
              <a:t>有你更精彩</a:t>
            </a:r>
          </a:p>
        </p:txBody>
      </p:sp>
      <p:sp>
        <p:nvSpPr>
          <p:cNvPr id="40" name=""/>
          <p:cNvSpPr txBox="1"/>
          <p:nvPr/>
        </p:nvSpPr>
        <p:spPr>
          <a:xfrm rot="0" flipH="0" flipV="0">
            <a:off x="1071176" y="1661572"/>
            <a:ext cx="4267200" cy="405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000"/>
              <a:t>1</a:t>
            </a:r>
            <a:r>
              <a:rPr lang="zh-CN" altLang="zh-CN" sz="2000"/>
              <a:t>、问题上报：</a:t>
            </a:r>
          </a:p>
          <a:p>
            <a:pPr lvl="0"/>
            <a:endParaRPr lang="en-US" altLang="en-US" sz="2000"/>
          </a:p>
          <a:p>
            <a:pPr lvl="0"/>
            <a:endParaRPr lang="en-US" altLang="en-US" sz="2000"/>
          </a:p>
          <a:p>
            <a:pPr lvl="0"/>
            <a:r>
              <a:rPr lang="en-US" altLang="en-US" sz="2000"/>
              <a:t>2</a:t>
            </a:r>
            <a:r>
              <a:rPr lang="zh-CN" altLang="zh-CN" sz="2000"/>
              <a:t>、工具优化：</a:t>
            </a:r>
          </a:p>
          <a:p>
            <a:pPr lvl="0"/>
            <a:endParaRPr lang="en-US" altLang="en-US" sz="2000"/>
          </a:p>
          <a:p>
            <a:pPr lvl="0"/>
            <a:endParaRPr lang="en-US" altLang="en-US" sz="2000"/>
          </a:p>
          <a:p>
            <a:pPr lvl="0"/>
            <a:r>
              <a:rPr lang="en-US" altLang="en-US" sz="2000"/>
              <a:t>3</a:t>
            </a:r>
            <a:r>
              <a:rPr lang="zh-CN" altLang="zh-CN" sz="2000"/>
              <a:t>、配置需求：</a:t>
            </a:r>
          </a:p>
          <a:p>
            <a:pPr lvl="0"/>
            <a:endParaRPr lang="en-US" altLang="en-US" sz="2000"/>
          </a:p>
          <a:p>
            <a:pPr lvl="0"/>
            <a:endParaRPr lang="en-US" altLang="en-US" sz="2000"/>
          </a:p>
          <a:p>
            <a:pPr lvl="0"/>
            <a:r>
              <a:rPr lang="en-US" altLang="en-US" sz="2000"/>
              <a:t>4</a:t>
            </a:r>
            <a:r>
              <a:rPr lang="zh-CN" altLang="zh-CN" sz="2000"/>
              <a:t>、研发需求：</a:t>
            </a:r>
          </a:p>
        </p:txBody>
      </p:sp>
      <p:pic>
        <p:nvPicPr>
          <p:cNvPr id="41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34119"/>
          <a:stretch/>
        </p:blipFill>
        <p:spPr>
          <a:xfrm rot="0" flipH="0" flipV="0">
            <a:off x="3200331" y="2795910"/>
            <a:ext cx="2462530" cy="1177062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</p:pic>
      <p:pic>
        <p:nvPicPr>
          <p:cNvPr id="4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/>
        </p:blipFill>
        <p:spPr>
          <a:xfrm rot="0" flipH="0" flipV="0">
            <a:off x="3200331" y="1409700"/>
            <a:ext cx="2462530" cy="1182147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</p:pic>
      <p:pic>
        <p:nvPicPr>
          <p:cNvPr id="43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/>
        </p:blipFill>
        <p:spPr>
          <a:xfrm rot="0" flipH="0" flipV="0">
            <a:off x="3200331" y="4139660"/>
            <a:ext cx="3657600" cy="8858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</p:pic>
      <p:pic>
        <p:nvPicPr>
          <p:cNvPr id="44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/>
        </p:blipFill>
        <p:spPr>
          <a:xfrm rot="0" flipH="0" flipV="0">
            <a:off x="3200331" y="5253768"/>
            <a:ext cx="3667125" cy="1009650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</p:pic>
      <p:pic>
        <p:nvPicPr>
          <p:cNvPr id="45" name=""/>
          <p:cNvPicPr>
            <a:picLocks noChangeAspect="1"/>
          </p:cNvPicPr>
          <p:nvPr/>
        </p:nvPicPr>
        <p:blipFill>
          <a:blip r:embed="rId6"/>
          <a:stretch/>
        </p:blipFill>
        <p:spPr>
          <a:xfrm rot="0" flipH="0" flipV="0">
            <a:off x="5928044" y="1661572"/>
            <a:ext cx="5852240" cy="60286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3" name=""/>
        <p:cNvGrpSpPr/>
        <p:nvPr/>
      </p:nvGrpSpPr>
      <p:grpSpPr>
        <a:xfrm/>
      </p:grpSpPr>
      <p:sp>
        <p:nvSpPr>
          <p:cNvPr id="4" name=""/>
          <p:cNvSpPr txBox="1"/>
          <p:nvPr/>
        </p:nvSpPr>
        <p:spPr>
          <a:xfrm rot="0" flipH="0" flipV="0">
            <a:off x="4898597" y="3029014"/>
            <a:ext cx="2653662" cy="800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3600"/>
              <a:t>感谢聆听！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圆角矩形 41"/>
          <p:cNvSpPr/>
          <p:nvPr/>
        </p:nvSpPr>
        <p:spPr>
          <a:xfrm>
            <a:off x="1207770" y="1615440"/>
            <a:ext cx="2915920" cy="41757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22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38040" y="1615440"/>
            <a:ext cx="2915920" cy="41757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22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1447" y="1600920"/>
            <a:ext cx="2929106" cy="4204800"/>
          </a:xfrm>
          <a:prstGeom prst="rect">
            <a:avLst/>
          </a:prstGeom>
        </p:spPr>
      </p:pic>
      <p:sp>
        <p:nvSpPr>
          <p:cNvPr id="45" name="圆角矩形 44"/>
          <p:cNvSpPr/>
          <p:nvPr/>
        </p:nvSpPr>
        <p:spPr>
          <a:xfrm>
            <a:off x="8068310" y="1615440"/>
            <a:ext cx="2915920" cy="41757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22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6630" y="394970"/>
            <a:ext cx="18084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rgbClr val="1D2D3E"/>
                </a:solidFill>
                <a:latin typeface="微软雅黑"/>
                <a:ea typeface="微软雅黑"/>
              </a:rPr>
              <a:t>产品价值</a:t>
            </a:r>
            <a:endParaRPr lang="en-US" altLang="zh-CN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90220" y="488950"/>
            <a:ext cx="396000" cy="39600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10984230" y="885190"/>
            <a:ext cx="452120" cy="45212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8061717" y="1600920"/>
            <a:ext cx="2929106" cy="42048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1208365" y="1619852"/>
            <a:ext cx="2916000" cy="41859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51915" y="4074795"/>
            <a:ext cx="2628900" cy="126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zh-CN" sz="1600">
                <a:solidFill>
                  <a:srgbClr val="55647A"/>
                </a:solidFill>
              </a:rPr>
              <a:t>功能齐全，通过可配置方式即可搭载出个性化应用，无需企业花费大量金钱和时间来定制软件，即搭即用</a:t>
            </a:r>
            <a:r>
              <a:rPr lang="en-US" altLang="en-US" sz="1600">
                <a:solidFill>
                  <a:srgbClr val="55647A"/>
                </a:solidFill>
              </a:rPr>
              <a:t> </a:t>
            </a:r>
            <a:r>
              <a:rPr lang="zh-CN" altLang="zh-CN" sz="1600">
                <a:solidFill>
                  <a:srgbClr val="55647A"/>
                </a:solidFill>
              </a:rPr>
              <a:t>。</a:t>
            </a:r>
            <a:endParaRPr lang="zh-CN" altLang="zh-CN" sz="1600">
              <a:solidFill>
                <a:srgbClr val="55647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12925" y="3478530"/>
            <a:ext cx="1706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000" b="1">
                <a:solidFill>
                  <a:srgbClr val="1D2D3E"/>
                </a:solidFill>
                <a:latin typeface="微软雅黑"/>
                <a:ea typeface="微软雅黑"/>
              </a:rPr>
              <a:t>减少开发成本</a:t>
            </a:r>
            <a:endParaRPr lang="zh-CN" altLang="en-US" sz="20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521585" y="3983990"/>
            <a:ext cx="288290" cy="28575"/>
          </a:xfrm>
          <a:prstGeom prst="roundRect">
            <a:avLst>
              <a:gd name="adj" fmla="val 50000"/>
            </a:avLst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982470" y="1879600"/>
            <a:ext cx="1367790" cy="1367790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34560" y="3478530"/>
            <a:ext cx="2722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000" b="1">
                <a:solidFill>
                  <a:srgbClr val="1D2D3E"/>
                </a:solidFill>
                <a:latin typeface="微软雅黑"/>
                <a:ea typeface="微软雅黑"/>
              </a:rPr>
              <a:t>快速响应个性化需求，</a:t>
            </a:r>
            <a:endParaRPr lang="zh-CN" altLang="en-US" sz="2000" b="1">
              <a:solidFill>
                <a:srgbClr val="1D2D3E"/>
              </a:solidFill>
              <a:latin typeface="微软雅黑"/>
              <a:ea typeface="微软雅黑"/>
            </a:endParaRPr>
          </a:p>
          <a:p>
            <a:pPr lvl="0" algn="ctr"/>
            <a:r>
              <a:rPr lang="zh-CN" altLang="en-US" sz="2000" b="1">
                <a:solidFill>
                  <a:srgbClr val="1D2D3E"/>
                </a:solidFill>
                <a:latin typeface="微软雅黑"/>
                <a:ea typeface="微软雅黑"/>
              </a:rPr>
              <a:t>适应业务变化</a:t>
            </a:r>
            <a:endParaRPr lang="zh-CN" altLang="en-US" sz="20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82185" y="4391025"/>
            <a:ext cx="2627630" cy="97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55647A"/>
                </a:solidFill>
              </a:rPr>
              <a:t>根据实际业务需求，在原有应用的基础上在线修改，支持边改边用、即改即用。</a:t>
            </a:r>
            <a:endParaRPr lang="zh-CN" altLang="en-US" sz="1600">
              <a:solidFill>
                <a:srgbClr val="55647A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951855" y="4291330"/>
            <a:ext cx="288290" cy="28575"/>
          </a:xfrm>
          <a:prstGeom prst="roundRect">
            <a:avLst>
              <a:gd name="adj" fmla="val 50000"/>
            </a:avLst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412105" y="1908810"/>
            <a:ext cx="1367790" cy="1367790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19465" y="3478530"/>
            <a:ext cx="2214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000" b="1">
                <a:solidFill>
                  <a:srgbClr val="1D2D3E"/>
                </a:solidFill>
                <a:latin typeface="微软雅黑"/>
                <a:ea typeface="微软雅黑"/>
              </a:rPr>
              <a:t>提升企业管理效率</a:t>
            </a:r>
            <a:endParaRPr lang="zh-CN" altLang="en-US" sz="20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12455" y="4083685"/>
            <a:ext cx="2628265" cy="97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55647A"/>
                </a:solidFill>
              </a:rPr>
              <a:t>高效的线上数据收集、数据管理以及流程协作，帮助企业提升管理效率。</a:t>
            </a:r>
            <a:endParaRPr lang="zh-CN" altLang="en-US" sz="1600">
              <a:solidFill>
                <a:srgbClr val="55647A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382760" y="4010660"/>
            <a:ext cx="288290" cy="28575"/>
          </a:xfrm>
          <a:prstGeom prst="roundRect">
            <a:avLst>
              <a:gd name="adj" fmla="val 50000"/>
            </a:avLst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843010" y="1879600"/>
            <a:ext cx="1367790" cy="1367790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9166225" y="2233295"/>
            <a:ext cx="721098" cy="72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/>
        </p:blipFill>
        <p:spPr>
          <a:xfrm>
            <a:off x="2267585" y="2196465"/>
            <a:ext cx="797373" cy="792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/>
        </p:blipFill>
        <p:spPr>
          <a:xfrm>
            <a:off x="5701030" y="2197100"/>
            <a:ext cx="791000" cy="79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圆角矩形 41"/>
          <p:cNvSpPr/>
          <p:nvPr/>
        </p:nvSpPr>
        <p:spPr>
          <a:xfrm>
            <a:off x="874395" y="1875790"/>
            <a:ext cx="2376170" cy="35280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22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3563620" y="1875790"/>
            <a:ext cx="2376170" cy="35280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22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69315" y="1879600"/>
            <a:ext cx="2381250" cy="3524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3560445" y="1879600"/>
            <a:ext cx="2381250" cy="3524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6630" y="394970"/>
            <a:ext cx="18084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200" b="1">
                <a:solidFill>
                  <a:srgbClr val="1D2D3E"/>
                </a:solidFill>
                <a:latin typeface="微软雅黑"/>
                <a:ea typeface="微软雅黑"/>
              </a:rPr>
              <a:t>功能介绍</a:t>
            </a:r>
            <a:endParaRPr lang="zh-CN" altLang="en-US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984230" y="885190"/>
            <a:ext cx="452120" cy="45212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26658" y="520943"/>
            <a:ext cx="324000" cy="324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370330" y="4252595"/>
            <a:ext cx="140208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>
                <a:solidFill>
                  <a:srgbClr val="1D2D3E"/>
                </a:solidFill>
                <a:latin typeface="微软雅黑"/>
                <a:ea typeface="微软雅黑"/>
              </a:rPr>
              <a:t>在线表单</a:t>
            </a:r>
            <a:endParaRPr lang="zh-CN" altLang="en-US" sz="24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927225" y="3968115"/>
            <a:ext cx="288290" cy="28575"/>
          </a:xfrm>
          <a:prstGeom prst="roundRect">
            <a:avLst>
              <a:gd name="adj" fmla="val 50000"/>
            </a:avLst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530985" y="2617470"/>
            <a:ext cx="1080135" cy="108013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0190" y="4252595"/>
            <a:ext cx="140208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>
                <a:solidFill>
                  <a:srgbClr val="1D2D3E"/>
                </a:solidFill>
                <a:latin typeface="微软雅黑"/>
                <a:ea typeface="微软雅黑"/>
              </a:rPr>
              <a:t>流程引擎</a:t>
            </a:r>
            <a:endParaRPr lang="zh-CN" altLang="en-US" sz="24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616450" y="3968115"/>
            <a:ext cx="288290" cy="28575"/>
          </a:xfrm>
          <a:prstGeom prst="roundRect">
            <a:avLst>
              <a:gd name="adj" fmla="val 50000"/>
            </a:avLst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220210" y="2617470"/>
            <a:ext cx="1080135" cy="108013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250305" y="1871345"/>
            <a:ext cx="2389505" cy="3536315"/>
            <a:chOff x="14082" y="2908"/>
            <a:chExt cx="3763" cy="5569"/>
          </a:xfrm>
        </p:grpSpPr>
        <p:grpSp>
          <p:nvGrpSpPr>
            <p:cNvPr id="7" name="组合 6"/>
            <p:cNvGrpSpPr/>
            <p:nvPr/>
          </p:nvGrpSpPr>
          <p:grpSpPr>
            <a:xfrm>
              <a:off x="14082" y="2908"/>
              <a:ext cx="3751" cy="5556"/>
              <a:chOff x="14082" y="2908"/>
              <a:chExt cx="3751" cy="5556"/>
            </a:xfrm>
          </p:grpSpPr>
          <p:sp>
            <p:nvSpPr>
              <p:cNvPr id="68" name="圆角矩形 67"/>
              <p:cNvSpPr/>
              <p:nvPr/>
            </p:nvSpPr>
            <p:spPr>
              <a:xfrm>
                <a:off x="14082" y="2908"/>
                <a:ext cx="3742" cy="55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6400" sx="106000" sy="106000" algn="ctr" rotWithShape="0">
                  <a:srgbClr val="78AFD6">
                    <a:alpha val="22000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/>
              <a:stretch/>
            </p:blipFill>
            <p:spPr>
              <a:xfrm>
                <a:off x="14083" y="2908"/>
                <a:ext cx="3750" cy="5550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14095" y="2921"/>
              <a:ext cx="3751" cy="5556"/>
              <a:chOff x="14082" y="2908"/>
              <a:chExt cx="3751" cy="5556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14082" y="2908"/>
                <a:ext cx="3742" cy="55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6400" sx="106000" sy="106000" algn="ctr" rotWithShape="0">
                  <a:srgbClr val="78AFD6">
                    <a:alpha val="22000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7"/>
              <a:stretch/>
            </p:blipFill>
            <p:spPr>
              <a:xfrm>
                <a:off x="14083" y="2908"/>
                <a:ext cx="3750" cy="5550"/>
              </a:xfrm>
              <a:prstGeom prst="rect">
                <a:avLst/>
              </a:prstGeom>
            </p:spPr>
          </p:pic>
        </p:grpSp>
        <p:sp>
          <p:nvSpPr>
            <p:cNvPr id="33" name="文本框 32"/>
            <p:cNvSpPr txBox="1"/>
            <p:nvPr/>
          </p:nvSpPr>
          <p:spPr>
            <a:xfrm>
              <a:off x="14853" y="6651"/>
              <a:ext cx="2230" cy="7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400" b="1">
                  <a:solidFill>
                    <a:srgbClr val="1D2D3E"/>
                  </a:solidFill>
                  <a:latin typeface="微软雅黑"/>
                  <a:ea typeface="微软雅黑"/>
                </a:rPr>
                <a:t>权限管理</a:t>
              </a:r>
              <a:endParaRPr lang="zh-CN" altLang="en-US" sz="2400" b="1">
                <a:solidFill>
                  <a:srgbClr val="1D2D3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15740" y="6203"/>
              <a:ext cx="454" cy="45"/>
            </a:xfrm>
            <a:prstGeom prst="roundRect">
              <a:avLst>
                <a:gd name="adj" fmla="val 50000"/>
              </a:avLst>
            </a:prstGeom>
            <a:solidFill>
              <a:srgbClr val="1ACFC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5116" y="4076"/>
              <a:ext cx="1701" cy="1701"/>
            </a:xfrm>
            <a:prstGeom prst="ellipse">
              <a:avLst/>
            </a:prstGeom>
            <a:gradFill>
              <a:gsLst>
                <a:gs pos="0">
                  <a:srgbClr val="2C318C"/>
                </a:gs>
                <a:gs pos="100000">
                  <a:srgbClr val="2D3CCB"/>
                </a:gs>
              </a:gsLst>
              <a:lin ang="2700000" scaled="0"/>
            </a:gradFill>
            <a:ln>
              <a:noFill/>
            </a:ln>
            <a:effectLst>
              <a:outerShdw blurRad="355600" dist="50800" dir="5400000" sx="110000" sy="110000" algn="t" rotWithShape="0">
                <a:srgbClr val="6790E2">
                  <a:alpha val="40000"/>
                </a:srgbClr>
              </a:outerShdw>
            </a:effectLst>
          </p:spPr>
          <p:txBody>
            <a:bodyPr vert="horz" wrap="square" numCol="1" spcCol="0" anchor="ctr" anchorCtr="0"/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/>
            <a:stretch/>
          </p:blipFill>
          <p:spPr>
            <a:xfrm>
              <a:off x="15451" y="4473"/>
              <a:ext cx="1041" cy="907"/>
            </a:xfrm>
            <a:prstGeom prst="rect">
              <a:avLst/>
            </a:prstGeom>
          </p:spPr>
        </p:pic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/>
        </p:blipFill>
        <p:spPr>
          <a:xfrm>
            <a:off x="1834515" y="2840355"/>
            <a:ext cx="473710" cy="5759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/>
        </p:blipFill>
        <p:spPr>
          <a:xfrm>
            <a:off x="4478655" y="2840355"/>
            <a:ext cx="564515" cy="57594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8952865" y="1883410"/>
            <a:ext cx="2381250" cy="3528060"/>
            <a:chOff x="9845" y="2960"/>
            <a:chExt cx="3750" cy="5556"/>
          </a:xfrm>
        </p:grpSpPr>
        <p:grpSp>
          <p:nvGrpSpPr>
            <p:cNvPr id="4" name="组合 3"/>
            <p:cNvGrpSpPr/>
            <p:nvPr/>
          </p:nvGrpSpPr>
          <p:grpSpPr>
            <a:xfrm>
              <a:off x="9845" y="2960"/>
              <a:ext cx="3750" cy="5556"/>
              <a:chOff x="9845" y="2954"/>
              <a:chExt cx="3750" cy="5556"/>
            </a:xfrm>
          </p:grpSpPr>
          <p:sp>
            <p:nvSpPr>
              <p:cNvPr id="61" name="圆角矩形 60"/>
              <p:cNvSpPr/>
              <p:nvPr/>
            </p:nvSpPr>
            <p:spPr>
              <a:xfrm>
                <a:off x="9847" y="2954"/>
                <a:ext cx="3742" cy="55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6400" sx="106000" sy="106000" algn="ctr" rotWithShape="0">
                  <a:srgbClr val="78AFD6">
                    <a:alpha val="22000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11"/>
              <a:stretch/>
            </p:blipFill>
            <p:spPr>
              <a:xfrm>
                <a:off x="9845" y="2954"/>
                <a:ext cx="3750" cy="5550"/>
              </a:xfrm>
              <a:prstGeom prst="rect">
                <a:avLst/>
              </a:prstGeom>
            </p:spPr>
          </p:pic>
        </p:grpSp>
        <p:sp>
          <p:nvSpPr>
            <p:cNvPr id="30" name="文本框 29"/>
            <p:cNvSpPr txBox="1"/>
            <p:nvPr/>
          </p:nvSpPr>
          <p:spPr>
            <a:xfrm>
              <a:off x="10629" y="6697"/>
              <a:ext cx="2208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400" b="1">
                  <a:solidFill>
                    <a:srgbClr val="1D2D3E"/>
                  </a:solidFill>
                  <a:latin typeface="微软雅黑"/>
                  <a:ea typeface="微软雅黑"/>
                </a:rPr>
                <a:t>数据呈现</a:t>
              </a:r>
              <a:endParaRPr lang="zh-CN" altLang="en-US" sz="2400" b="1">
                <a:solidFill>
                  <a:srgbClr val="1D2D3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1505" y="6249"/>
              <a:ext cx="454" cy="45"/>
            </a:xfrm>
            <a:prstGeom prst="roundRect">
              <a:avLst>
                <a:gd name="adj" fmla="val 50000"/>
              </a:avLst>
            </a:prstGeom>
            <a:solidFill>
              <a:srgbClr val="1ACFC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0881" y="4122"/>
              <a:ext cx="1701" cy="1701"/>
            </a:xfrm>
            <a:prstGeom prst="ellipse">
              <a:avLst/>
            </a:prstGeom>
            <a:gradFill>
              <a:gsLst>
                <a:gs pos="0">
                  <a:srgbClr val="2C318C"/>
                </a:gs>
                <a:gs pos="100000">
                  <a:srgbClr val="2D3CCB"/>
                </a:gs>
              </a:gsLst>
              <a:lin ang="2700000" scaled="0"/>
            </a:gradFill>
            <a:ln>
              <a:noFill/>
            </a:ln>
            <a:effectLst>
              <a:outerShdw blurRad="355600" dist="50800" dir="5400000" sx="110000" sy="110000" algn="t" rotWithShape="0">
                <a:srgbClr val="6790E2">
                  <a:alpha val="40000"/>
                </a:srgbClr>
              </a:outerShdw>
            </a:effectLst>
          </p:spPr>
          <p:txBody>
            <a:bodyPr vert="horz" wrap="square" numCol="1" spcCol="0" anchor="ctr" anchorCtr="0"/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2"/>
            <a:stretch/>
          </p:blipFill>
          <p:spPr>
            <a:xfrm>
              <a:off x="11314" y="4473"/>
              <a:ext cx="833" cy="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270" y="-635"/>
            <a:ext cx="12180570" cy="6851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7812" b="37274"/>
          <a:stretch/>
        </p:blipFill>
        <p:spPr>
          <a:xfrm>
            <a:off x="5280025" y="2903220"/>
            <a:ext cx="6906260" cy="39516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rcRect l="23822" t="63326"/>
          <a:stretch/>
        </p:blipFill>
        <p:spPr>
          <a:xfrm>
            <a:off x="1270" y="-635"/>
            <a:ext cx="4991100" cy="240284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10240645" y="647700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857250" y="5363845"/>
            <a:ext cx="864000" cy="8640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576000" y="3033395"/>
            <a:ext cx="5040000" cy="7918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06400" sx="106000" sy="106000" algn="ctr" rotWithShape="0">
              <a:srgbClr val="78AFD6">
                <a:alpha val="36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>
                <a:solidFill>
                  <a:srgbClr val="247AF0"/>
                </a:solidFill>
                <a:latin typeface="微软雅黑"/>
                <a:ea typeface="微软雅黑"/>
              </a:rPr>
              <a:t>自定义你的数据收集</a:t>
            </a:r>
            <a:endParaRPr lang="zh-CN" altLang="en-US" sz="3200" b="1">
              <a:solidFill>
                <a:srgbClr val="247AF0"/>
              </a:solidFill>
              <a:latin typeface="微软雅黑"/>
              <a:ea typeface="微软雅黑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12000" y="1268307"/>
            <a:ext cx="1368000" cy="1368000"/>
          </a:xfrm>
          <a:prstGeom prst="roundRect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859304" y="1437613"/>
            <a:ext cx="473393" cy="576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47360" y="2098675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在线表单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72861" y="4094058"/>
            <a:ext cx="6519672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任何以表格形式存储或流转的业务，都可通过搭建表单应用来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处理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。</a:t>
            </a:r>
            <a:endParaRPr lang="en-US" altLang="zh-CN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自定义搭建，让数据收集更匹配业务逻辑。</a:t>
            </a: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应用于：客户信息收集、资产信息收集、活动签到</a:t>
            </a:r>
            <a:r>
              <a:rPr lang="zh-CN" altLang="en-US" sz="1600">
                <a:solidFill>
                  <a:srgbClr val="55647A"/>
                </a:solidFill>
                <a:latin typeface="微软雅黑"/>
                <a:ea typeface="微软雅黑"/>
              </a:rPr>
              <a:t>等。</a:t>
            </a: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600">
              <a:solidFill>
                <a:srgbClr val="55647A"/>
              </a:solidFill>
              <a:latin typeface="微软雅黑"/>
              <a:ea typeface="微软雅黑"/>
            </a:endParaRPr>
          </a:p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>
              <a:solidFill>
                <a:srgbClr val="55647A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6630" y="394970"/>
            <a:ext cx="9956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200" b="1">
                <a:solidFill>
                  <a:srgbClr val="1D2D3E"/>
                </a:solidFill>
                <a:latin typeface="微软雅黑"/>
                <a:ea typeface="微软雅黑"/>
              </a:rPr>
              <a:t>字段</a:t>
            </a:r>
            <a:endParaRPr lang="zh-CN" altLang="en-US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6630" y="1856105"/>
            <a:ext cx="4248150" cy="2381885"/>
            <a:chOff x="1442" y="606"/>
            <a:chExt cx="6690" cy="3751"/>
          </a:xfrm>
        </p:grpSpPr>
        <p:sp>
          <p:nvSpPr>
            <p:cNvPr id="6" name="文本框 5"/>
            <p:cNvSpPr txBox="1"/>
            <p:nvPr/>
          </p:nvSpPr>
          <p:spPr>
            <a:xfrm>
              <a:off x="1442" y="606"/>
              <a:ext cx="4608" cy="13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多样</a:t>
              </a:r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控件</a:t>
              </a:r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，</a:t>
              </a:r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灵活配置</a:t>
              </a:r>
              <a:endParaRPr lang="zh-CN" altLang="en-US" sz="2400" b="1">
                <a:solidFill>
                  <a:srgbClr val="247AF0"/>
                </a:solidFill>
                <a:latin typeface="微软雅黑"/>
                <a:ea typeface="微软雅黑"/>
              </a:endParaRPr>
            </a:p>
            <a:p>
              <a:pPr lvl="0" algn="ctr"/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简单拖拽，快速搭建</a:t>
              </a:r>
              <a:endParaRPr lang="zh-CN" altLang="en-US" sz="2400" b="1">
                <a:solidFill>
                  <a:srgbClr val="247AF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42" y="1913"/>
              <a:ext cx="6690" cy="2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</a:pPr>
              <a:r>
                <a:rPr lang="zh-CN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文本、日期、数值、复选框等</a:t>
              </a:r>
              <a:r>
                <a:rPr lang="en-US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4</a:t>
              </a:r>
              <a:r>
                <a:rPr lang="zh-CN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0种表单字段，满足各种数据收集需求；</a:t>
              </a:r>
            </a:p>
            <a:p>
              <a:pPr lvl="0" algn="l">
                <a:lnSpc>
                  <a:spcPct val="150000"/>
                </a:lnSpc>
              </a:pPr>
              <a:r>
                <a:rPr lang="zh-CN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0代码开发，省去用户编写代码的烦恼；通过</a:t>
              </a:r>
              <a:r>
                <a:rPr lang="zh-CN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拖</a:t>
              </a:r>
              <a:r>
                <a:rPr lang="zh-CN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拽</a:t>
              </a:r>
              <a:r>
                <a:rPr lang="zh-CN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控件</a:t>
              </a:r>
              <a:r>
                <a:rPr lang="zh-CN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，</a:t>
              </a:r>
              <a:r>
                <a:rPr lang="zh-CN" altLang="zh-CN" sz="1600">
                  <a:solidFill>
                    <a:srgbClr val="55647A"/>
                  </a:solidFill>
                  <a:latin typeface="微软雅黑"/>
                  <a:ea typeface="微软雅黑"/>
                </a:rPr>
                <a:t>最大限度提高了工作效率。</a:t>
              </a:r>
              <a:endParaRPr lang="zh-CN" altLang="zh-CN" sz="1600">
                <a:solidFill>
                  <a:srgbClr val="55647A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833755" y="281178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833755" y="3533775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495290" y="1779905"/>
            <a:ext cx="6131560" cy="3298190"/>
            <a:chOff x="8874" y="-1844"/>
            <a:chExt cx="9656" cy="5194"/>
          </a:xfrm>
        </p:grpSpPr>
        <p:grpSp>
          <p:nvGrpSpPr>
            <p:cNvPr id="12" name="组合 11"/>
            <p:cNvGrpSpPr/>
            <p:nvPr/>
          </p:nvGrpSpPr>
          <p:grpSpPr>
            <a:xfrm>
              <a:off x="8874" y="-1844"/>
              <a:ext cx="9656" cy="5194"/>
              <a:chOff x="7595" y="5636"/>
              <a:chExt cx="9656" cy="5194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595" y="5636"/>
                <a:ext cx="9657" cy="5195"/>
              </a:xfrm>
              <a:prstGeom prst="rect">
                <a:avLst/>
              </a:prstGeom>
            </p:spPr>
          </p:pic>
          <p:sp>
            <p:nvSpPr>
              <p:cNvPr id="15" name="矩形 14"/>
              <p:cNvSpPr/>
              <p:nvPr/>
            </p:nvSpPr>
            <p:spPr>
              <a:xfrm>
                <a:off x="8568" y="5937"/>
                <a:ext cx="7731" cy="4425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accent1">
                    <a:shade val="50000"/>
                  </a:scheme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9846" y="-1543"/>
              <a:ext cx="7732" cy="4425"/>
            </a:xfrm>
            <a:prstGeom prst="rect">
              <a:avLst/>
            </a:prstGeom>
          </p:spPr>
        </p:pic>
      </p:grpSp>
      <p:sp>
        <p:nvSpPr>
          <p:cNvPr id="16" name="椭圆 15"/>
          <p:cNvSpPr/>
          <p:nvPr/>
        </p:nvSpPr>
        <p:spPr>
          <a:xfrm>
            <a:off x="10927715" y="546735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81660" y="5517515"/>
            <a:ext cx="648000" cy="6480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508658" y="502943"/>
            <a:ext cx="360000" cy="360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8832850" y="1647190"/>
            <a:ext cx="1008000" cy="360000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lt1"/>
                </a:solidFill>
              </a:rPr>
              <a:t>单行文本</a:t>
            </a:r>
            <a:endParaRPr lang="zh-CN" altLang="en-US" sz="1400" b="1">
              <a:solidFill>
                <a:schemeClr val="lt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245350" y="1313815"/>
            <a:ext cx="792000" cy="360000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lt1"/>
                </a:solidFill>
              </a:rPr>
              <a:t>数值</a:t>
            </a:r>
            <a:endParaRPr lang="zh-CN" altLang="en-US" sz="1400" b="1">
              <a:solidFill>
                <a:schemeClr val="lt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235575" y="2159635"/>
            <a:ext cx="1044000" cy="360000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lt1"/>
                </a:solidFill>
              </a:rPr>
              <a:t>复选框组</a:t>
            </a:r>
            <a:endParaRPr lang="zh-CN" altLang="en-US" sz="1400" b="1">
              <a:solidFill>
                <a:schemeClr val="lt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388860" y="5137150"/>
            <a:ext cx="1548000" cy="360000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lt1"/>
                </a:solidFill>
              </a:rPr>
              <a:t>日期范围选择器</a:t>
            </a:r>
            <a:endParaRPr lang="zh-CN" altLang="en-US" sz="1400" b="1">
              <a:solidFill>
                <a:schemeClr val="lt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9819640" y="5343525"/>
            <a:ext cx="828000" cy="360000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lt1"/>
                </a:solidFill>
              </a:rPr>
              <a:t>子表单</a:t>
            </a:r>
            <a:endParaRPr lang="zh-CN" altLang="en-US" sz="1400" b="1">
              <a:solidFill>
                <a:schemeClr val="lt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0788015" y="4425315"/>
            <a:ext cx="684000" cy="360000"/>
          </a:xfrm>
          <a:prstGeom prst="roundRect">
            <a:avLst>
              <a:gd name="adj" fmla="val 6288"/>
            </a:avLst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lt1"/>
                </a:solidFill>
              </a:rPr>
              <a:t>地址</a:t>
            </a:r>
            <a:endParaRPr lang="zh-CN" altLang="en-US" sz="1400" b="1">
              <a:solidFill>
                <a:schemeClr val="lt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11527155" y="4254500"/>
            <a:ext cx="270000" cy="324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9464040" y="4882515"/>
            <a:ext cx="320233" cy="324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6612255" y="1439545"/>
            <a:ext cx="258666" cy="288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/>
        </p:blipFill>
        <p:spPr>
          <a:xfrm>
            <a:off x="6874510" y="5307330"/>
            <a:ext cx="370840" cy="36004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/>
        </p:blipFill>
        <p:spPr>
          <a:xfrm>
            <a:off x="8599170" y="1146175"/>
            <a:ext cx="396000" cy="29331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tretch/>
        </p:blipFill>
        <p:spPr>
          <a:xfrm>
            <a:off x="5027930" y="1799590"/>
            <a:ext cx="265323" cy="216000"/>
          </a:xfrm>
          <a:prstGeom prst="rect">
            <a:avLst/>
          </a:prstGeom>
        </p:spPr>
      </p:pic>
      <p:sp>
        <p:nvSpPr>
          <p:cNvPr id="37" name="圆角矩形 36"/>
          <p:cNvSpPr/>
          <p:nvPr/>
        </p:nvSpPr>
        <p:spPr>
          <a:xfrm>
            <a:off x="10259695" y="1313815"/>
            <a:ext cx="1368000" cy="2016000"/>
          </a:xfrm>
          <a:prstGeom prst="roundRect">
            <a:avLst>
              <a:gd name="adj" fmla="val 6288"/>
            </a:avLst>
          </a:prstGeom>
          <a:solidFill>
            <a:schemeClr val="bg1"/>
          </a:solidFill>
          <a:ln>
            <a:noFill/>
          </a:ln>
          <a:effectLst>
            <a:outerShdw blurRad="152400" dist="38100" dir="2700000" algn="ctr" rotWithShape="0">
              <a:schemeClr val="tx1">
                <a:alpha val="12000"/>
              </a:scheme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55647A"/>
                </a:solidFill>
              </a:rPr>
              <a:t>部门选择</a:t>
            </a:r>
            <a:endParaRPr lang="zh-CN" altLang="en-US" sz="1400">
              <a:solidFill>
                <a:srgbClr val="55647A"/>
              </a:solidFill>
            </a:endParaRP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55647A"/>
                </a:solidFill>
              </a:rPr>
              <a:t>标签选择器</a:t>
            </a:r>
            <a:endParaRPr lang="zh-CN" altLang="en-US" sz="1400">
              <a:solidFill>
                <a:srgbClr val="55647A"/>
              </a:solidFill>
            </a:endParaRP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55647A"/>
                </a:solidFill>
              </a:rPr>
              <a:t>附件</a:t>
            </a:r>
            <a:endParaRPr lang="zh-CN" altLang="en-US" sz="1400">
              <a:solidFill>
                <a:srgbClr val="55647A"/>
              </a:solidFill>
            </a:endParaRP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55647A"/>
                </a:solidFill>
              </a:rPr>
              <a:t>录音</a:t>
            </a:r>
            <a:endParaRPr lang="zh-CN" altLang="en-US" sz="1400">
              <a:solidFill>
                <a:srgbClr val="55647A"/>
              </a:solidFill>
            </a:endParaRP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55647A"/>
                </a:solidFill>
              </a:rPr>
              <a:t>富文本编辑器</a:t>
            </a:r>
            <a:endParaRPr lang="zh-CN" altLang="en-US" sz="1400">
              <a:solidFill>
                <a:srgbClr val="55647A"/>
              </a:solidFill>
            </a:endParaRP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55647A"/>
                </a:solidFill>
              </a:rPr>
              <a:t>NDR资源</a:t>
            </a:r>
            <a:endParaRPr lang="zh-CN" altLang="en-US" sz="1400">
              <a:solidFill>
                <a:srgbClr val="55647A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387975" y="3831590"/>
            <a:ext cx="1224000" cy="1512000"/>
          </a:xfrm>
          <a:prstGeom prst="roundRect">
            <a:avLst>
              <a:gd name="adj" fmla="val 6288"/>
            </a:avLst>
          </a:prstGeom>
          <a:solidFill>
            <a:schemeClr val="bg1"/>
          </a:solidFill>
          <a:ln>
            <a:noFill/>
          </a:ln>
          <a:effectLst>
            <a:outerShdw blurRad="152400" dist="38100" dir="2700000" algn="ctr" rotWithShape="0">
              <a:schemeClr val="tx1">
                <a:alpha val="12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rgbClr val="55647A"/>
                </a:solidFill>
              </a:rPr>
              <a:t>分割线</a:t>
            </a:r>
            <a:endParaRPr lang="zh-CN" altLang="en-US" sz="1400">
              <a:solidFill>
                <a:srgbClr val="55647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rgbClr val="55647A"/>
                </a:solidFill>
              </a:rPr>
              <a:t>人员信息</a:t>
            </a:r>
            <a:endParaRPr lang="zh-CN" altLang="en-US" sz="1400">
              <a:solidFill>
                <a:srgbClr val="55647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rgbClr val="55647A"/>
                </a:solidFill>
              </a:rPr>
              <a:t>富文本</a:t>
            </a:r>
            <a:endParaRPr lang="zh-CN" altLang="en-US" sz="1400">
              <a:solidFill>
                <a:srgbClr val="55647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rgbClr val="55647A"/>
                </a:solidFill>
              </a:rPr>
              <a:t>页面内联</a:t>
            </a:r>
            <a:endParaRPr lang="zh-CN" altLang="en-US" sz="1400">
              <a:solidFill>
                <a:srgbClr val="55647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495290" y="1779905"/>
            <a:ext cx="6131560" cy="3298190"/>
            <a:chOff x="8874" y="2803"/>
            <a:chExt cx="9656" cy="5194"/>
          </a:xfrm>
        </p:grpSpPr>
        <p:grpSp>
          <p:nvGrpSpPr>
            <p:cNvPr id="13" name="组合 12"/>
            <p:cNvGrpSpPr/>
            <p:nvPr/>
          </p:nvGrpSpPr>
          <p:grpSpPr>
            <a:xfrm>
              <a:off x="8874" y="2803"/>
              <a:ext cx="9656" cy="5194"/>
              <a:chOff x="7595" y="5636"/>
              <a:chExt cx="9656" cy="5194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595" y="5636"/>
                <a:ext cx="9657" cy="5195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8568" y="5937"/>
                <a:ext cx="7731" cy="4425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accent1">
                    <a:shade val="50000"/>
                  </a:scheme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9847" y="3104"/>
              <a:ext cx="7731" cy="4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文本框 1"/>
          <p:cNvSpPr txBox="1"/>
          <p:nvPr/>
        </p:nvSpPr>
        <p:spPr>
          <a:xfrm>
            <a:off x="976630" y="394970"/>
            <a:ext cx="18084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200" b="1">
                <a:solidFill>
                  <a:srgbClr val="1D2D3E"/>
                </a:solidFill>
                <a:latin typeface="微软雅黑"/>
                <a:ea typeface="微软雅黑"/>
              </a:rPr>
              <a:t>关联查询</a:t>
            </a:r>
            <a:endParaRPr lang="zh-CN" altLang="en-US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6630" y="2496820"/>
            <a:ext cx="4150360" cy="1659255"/>
            <a:chOff x="1442" y="1188"/>
            <a:chExt cx="6536" cy="2613"/>
          </a:xfrm>
        </p:grpSpPr>
        <p:sp>
          <p:nvSpPr>
            <p:cNvPr id="6" name="文本框 5"/>
            <p:cNvSpPr txBox="1"/>
            <p:nvPr/>
          </p:nvSpPr>
          <p:spPr>
            <a:xfrm>
              <a:off x="1442" y="1188"/>
              <a:ext cx="4608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/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微秒查询，又快又准</a:t>
              </a:r>
              <a:endParaRPr lang="zh-CN" altLang="en-US" sz="2400" b="1">
                <a:solidFill>
                  <a:srgbClr val="247AF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42" y="1913"/>
              <a:ext cx="6536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</a:pP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只需在关联好的表单中输入查询字段，即可显示想要查询的任意数据，满足数据的快速化和精准化查询需求，提升工作效率。</a:t>
              </a:r>
              <a:endParaRPr lang="zh-CN" altLang="en-US" sz="1600">
                <a:solidFill>
                  <a:srgbClr val="55647A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833755" y="3159125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927715" y="546735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81660" y="5142230"/>
            <a:ext cx="648000" cy="6480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/>
          <a:srcRect t="3136" b="-1259"/>
          <a:stretch/>
        </p:blipFill>
        <p:spPr>
          <a:xfrm>
            <a:off x="6113780" y="2127250"/>
            <a:ext cx="4888230" cy="2829560"/>
          </a:xfrm>
          <a:prstGeom prst="rect">
            <a:avLst/>
          </a:prstGeom>
        </p:spPr>
      </p:pic>
      <p:sp>
        <p:nvSpPr>
          <p:cNvPr id="21" name="等腰三角形 20"/>
          <p:cNvSpPr/>
          <p:nvPr/>
        </p:nvSpPr>
        <p:spPr>
          <a:xfrm>
            <a:off x="6586855" y="3357245"/>
            <a:ext cx="4219575" cy="394970"/>
          </a:xfrm>
          <a:prstGeom prst="triangle">
            <a:avLst>
              <a:gd name="adj" fmla="val 89533"/>
            </a:avLst>
          </a:prstGeom>
          <a:gradFill>
            <a:gsLst>
              <a:gs pos="100000">
                <a:srgbClr val="1AAEFA">
                  <a:alpha val="52000"/>
                </a:srgbClr>
              </a:gs>
              <a:gs pos="0">
                <a:srgbClr val="1AAEFA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l="14139" t="18743" r="32732" b="24623"/>
          <a:stretch/>
        </p:blipFill>
        <p:spPr>
          <a:xfrm>
            <a:off x="5495290" y="3542030"/>
            <a:ext cx="5553710" cy="1793240"/>
          </a:xfrm>
          <a:prstGeom prst="rect">
            <a:avLst/>
          </a:prstGeom>
          <a:effectLst>
            <a:outerShdw blurRad="152400" dist="38100" dir="2700000" algn="tl" rotWithShape="0">
              <a:srgbClr val="000000">
                <a:alpha val="12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527050" y="520700"/>
            <a:ext cx="324000" cy="32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6630" y="394970"/>
            <a:ext cx="14020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zh-CN" altLang="en-US" sz="3200" b="1">
                <a:solidFill>
                  <a:srgbClr val="1D2D3E"/>
                </a:solidFill>
                <a:latin typeface="微软雅黑"/>
                <a:ea typeface="微软雅黑"/>
              </a:rPr>
              <a:t>子表单</a:t>
            </a:r>
            <a:endParaRPr lang="zh-CN" altLang="en-US" sz="3200" b="1">
              <a:solidFill>
                <a:srgbClr val="1D2D3E"/>
              </a:solidFill>
              <a:latin typeface="微软雅黑"/>
              <a:ea typeface="微软雅黑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0685" y="394970"/>
            <a:ext cx="575945" cy="575945"/>
          </a:xfrm>
          <a:prstGeom prst="ellipse">
            <a:avLst/>
          </a:prstGeom>
          <a:gradFill>
            <a:gsLst>
              <a:gs pos="0">
                <a:srgbClr val="2C318C"/>
              </a:gs>
              <a:gs pos="100000">
                <a:srgbClr val="2D3CCB"/>
              </a:gs>
            </a:gsLst>
            <a:lin ang="2700000" scaled="0"/>
          </a:gradFill>
          <a:ln>
            <a:noFill/>
          </a:ln>
          <a:effectLst>
            <a:outerShdw blurRad="355600" dist="50800" dir="5400000" sx="110000" sy="110000" algn="t" rotWithShape="0">
              <a:srgbClr val="6790E2">
                <a:alpha val="40000"/>
              </a:srgbClr>
            </a:outerShdw>
          </a:effectLst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6630" y="2127250"/>
            <a:ext cx="4248150" cy="2030095"/>
            <a:chOff x="1442" y="606"/>
            <a:chExt cx="6690" cy="3197"/>
          </a:xfrm>
        </p:grpSpPr>
        <p:sp>
          <p:nvSpPr>
            <p:cNvPr id="6" name="文本框 5"/>
            <p:cNvSpPr txBox="1"/>
            <p:nvPr/>
          </p:nvSpPr>
          <p:spPr>
            <a:xfrm>
              <a:off x="1442" y="606"/>
              <a:ext cx="4128" cy="13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/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超级表中表，</a:t>
              </a:r>
              <a:endParaRPr lang="zh-CN" altLang="en-US" sz="2400" b="1">
                <a:solidFill>
                  <a:srgbClr val="247AF0"/>
                </a:solidFill>
                <a:latin typeface="微软雅黑"/>
                <a:ea typeface="微软雅黑"/>
              </a:endParaRPr>
            </a:p>
            <a:p>
              <a:pPr lvl="0" algn="l"/>
              <a:r>
                <a:rPr lang="zh-CN" altLang="en-US" sz="2400" b="1">
                  <a:solidFill>
                    <a:srgbClr val="247AF0"/>
                  </a:solidFill>
                  <a:latin typeface="微软雅黑"/>
                  <a:ea typeface="微软雅黑"/>
                </a:rPr>
                <a:t>提高数据收集效率</a:t>
              </a:r>
              <a:endParaRPr lang="zh-CN" altLang="en-US" sz="2400" b="1">
                <a:solidFill>
                  <a:srgbClr val="247AF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42" y="1913"/>
              <a:ext cx="6690" cy="1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</a:pP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支持关联</a:t>
              </a: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其他表</a:t>
              </a: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单，快速调用相关数据；</a:t>
              </a:r>
              <a:endParaRPr lang="zh-CN" altLang="en-US" sz="1600">
                <a:solidFill>
                  <a:srgbClr val="55647A"/>
                </a:solidFill>
                <a:latin typeface="微软雅黑"/>
                <a:ea typeface="微软雅黑"/>
              </a:endParaRPr>
            </a:p>
            <a:p>
              <a:pPr lvl="0" algn="l">
                <a:lnSpc>
                  <a:spcPct val="150000"/>
                </a:lnSpc>
              </a:pP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支持</a:t>
              </a:r>
              <a:r>
                <a:rPr lang="zh-CN" altLang="en-US" sz="1600">
                  <a:solidFill>
                    <a:srgbClr val="55647A"/>
                  </a:solidFill>
                  <a:latin typeface="微软雅黑"/>
                  <a:ea typeface="微软雅黑"/>
                </a:rPr>
                <a:t>添加多个子表单，实现数据的全面收集与汇总，避免在各个表单中来回切换。</a:t>
              </a:r>
              <a:endParaRPr lang="zh-CN" altLang="en-US" sz="1600">
                <a:solidFill>
                  <a:srgbClr val="55647A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833755" y="3164205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33755" y="3533140"/>
            <a:ext cx="142875" cy="142875"/>
          </a:xfrm>
          <a:prstGeom prst="ellipse">
            <a:avLst/>
          </a:prstGeom>
          <a:solidFill>
            <a:srgbClr val="1ACFC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495290" y="1779905"/>
            <a:ext cx="6131560" cy="3298190"/>
            <a:chOff x="8874" y="2803"/>
            <a:chExt cx="9656" cy="5194"/>
          </a:xfrm>
        </p:grpSpPr>
        <p:grpSp>
          <p:nvGrpSpPr>
            <p:cNvPr id="13" name="组合 12"/>
            <p:cNvGrpSpPr/>
            <p:nvPr/>
          </p:nvGrpSpPr>
          <p:grpSpPr>
            <a:xfrm>
              <a:off x="8874" y="2803"/>
              <a:ext cx="9656" cy="5194"/>
              <a:chOff x="7595" y="5636"/>
              <a:chExt cx="9656" cy="5194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595" y="5636"/>
                <a:ext cx="9657" cy="5195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8568" y="5937"/>
                <a:ext cx="7731" cy="4425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accent1">
                    <a:shade val="50000"/>
                  </a:scheme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9847" y="3104"/>
              <a:ext cx="7731" cy="4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椭圆 16"/>
          <p:cNvSpPr/>
          <p:nvPr/>
        </p:nvSpPr>
        <p:spPr>
          <a:xfrm>
            <a:off x="10927715" y="546735"/>
            <a:ext cx="432000" cy="432000"/>
          </a:xfrm>
          <a:prstGeom prst="ellipse">
            <a:avLst/>
          </a:prstGeom>
          <a:gradFill>
            <a:gsLst>
              <a:gs pos="0">
                <a:srgbClr val="E9DCFD"/>
              </a:gs>
              <a:gs pos="100000">
                <a:srgbClr val="76EFFF"/>
              </a:gs>
            </a:gsLst>
            <a:lin ang="2700000" scaled="0"/>
          </a:gradFill>
          <a:ln>
            <a:noFill/>
          </a:ln>
          <a:effectLst>
            <a:outerShdw blurRad="203200" sx="108000" sy="108000" algn="ctr" rotWithShape="0">
              <a:srgbClr val="C2ADE9">
                <a:alpha val="16000"/>
              </a:srgbClr>
            </a:outerShdw>
            <a:softEdge rad="31750"/>
          </a:effectLst>
        </p:spPr>
        <p:txBody>
          <a:bodyPr anchor="ctr"/>
          <a:lstStyle/>
          <a:p>
            <a:pPr algn="ctr"/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81025" y="5200015"/>
            <a:ext cx="648000" cy="648000"/>
          </a:xfrm>
          <a:prstGeom prst="ellipse">
            <a:avLst/>
          </a:prstGeom>
          <a:gradFill>
            <a:gsLst>
              <a:gs pos="0">
                <a:srgbClr val="BA3FF9">
                  <a:alpha val="60000"/>
                </a:srgbClr>
              </a:gs>
              <a:gs pos="100000">
                <a:srgbClr val="9D65E9">
                  <a:alpha val="50000"/>
                </a:srgbClr>
              </a:gs>
            </a:gsLst>
            <a:lin ang="2700000" scaled="0"/>
          </a:gradFill>
          <a:ln>
            <a:noFill/>
          </a:ln>
          <a:effectLst>
            <a:outerShdw blurRad="355600" sx="146000" sy="146000" algn="ctr" rotWithShape="0">
              <a:srgbClr val="C2ADE9">
                <a:alpha val="36000"/>
              </a:srgb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t="588"/>
          <a:stretch/>
        </p:blipFill>
        <p:spPr>
          <a:xfrm>
            <a:off x="6113145" y="1971040"/>
            <a:ext cx="4908550" cy="2809240"/>
          </a:xfrm>
          <a:prstGeom prst="rect">
            <a:avLst/>
          </a:prstGeom>
        </p:spPr>
      </p:pic>
      <p:sp>
        <p:nvSpPr>
          <p:cNvPr id="21" name="梯形 20"/>
          <p:cNvSpPr/>
          <p:nvPr/>
        </p:nvSpPr>
        <p:spPr>
          <a:xfrm>
            <a:off x="6457950" y="3106420"/>
            <a:ext cx="3961765" cy="645795"/>
          </a:xfrm>
          <a:prstGeom prst="trapezoid">
            <a:avLst>
              <a:gd name="adj" fmla="val 290265"/>
            </a:avLst>
          </a:prstGeom>
          <a:gradFill>
            <a:gsLst>
              <a:gs pos="100000">
                <a:srgbClr val="1AAEFA">
                  <a:alpha val="52000"/>
                </a:srgbClr>
              </a:gs>
              <a:gs pos="0">
                <a:srgbClr val="1AAEFA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290185" y="3533140"/>
            <a:ext cx="6479540" cy="1007110"/>
            <a:chOff x="8551" y="5564"/>
            <a:chExt cx="10204" cy="1586"/>
          </a:xfrm>
        </p:grpSpPr>
        <p:sp>
          <p:nvSpPr>
            <p:cNvPr id="28" name="圆角矩形 27"/>
            <p:cNvSpPr/>
            <p:nvPr/>
          </p:nvSpPr>
          <p:spPr>
            <a:xfrm>
              <a:off x="8551" y="5564"/>
              <a:ext cx="10205" cy="1587"/>
            </a:xfrm>
            <a:prstGeom prst="roundRect">
              <a:avLst>
                <a:gd name="adj" fmla="val 628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ctr" rotWithShape="0">
                <a:schemeClr val="tx1">
                  <a:alpha val="12000"/>
                </a:scheme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/>
            <a:srcRect l="2132" t="36629" r="22352" b="45096"/>
            <a:stretch/>
          </p:blipFill>
          <p:spPr>
            <a:xfrm>
              <a:off x="8678" y="5682"/>
              <a:ext cx="9951" cy="1351"/>
            </a:xfrm>
            <a:prstGeom prst="rect">
              <a:avLst/>
            </a:prstGeom>
          </p:spPr>
        </p:pic>
      </p:grpSp>
      <p:sp>
        <p:nvSpPr>
          <p:cNvPr id="22" name="矩形: 圆角 6"/>
          <p:cNvSpPr/>
          <p:nvPr/>
        </p:nvSpPr>
        <p:spPr>
          <a:xfrm>
            <a:off x="6769100" y="2956560"/>
            <a:ext cx="3339465" cy="518795"/>
          </a:xfrm>
          <a:prstGeom prst="roundRect">
            <a:avLst/>
          </a:prstGeom>
          <a:noFill/>
          <a:ln w="12700">
            <a:solidFill>
              <a:srgbClr val="1890FF"/>
            </a:solidFill>
            <a:prstDash val="dash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508635" y="502920"/>
            <a:ext cx="360000" cy="36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默认字体" panose="020F0302020204030204"/>
        <a:ea typeface=""/>
        <a:cs typeface=""/>
        <a:font script="Jpan" typeface="游ゴシック Light"/>
        <a:font script="Hang" typeface="맑은 고딕"/>
        <a:font script="Hans" typeface="默认字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默认字体" panose="020F0502020204030204"/>
        <a:ea typeface=""/>
        <a:cs typeface=""/>
        <a:font script="Jpan" typeface="游ゴシック"/>
        <a:font script="Hang" typeface="맑은 고딕"/>
        <a:font script="Hans" typeface="默认字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T137532</dc:creator>
  <cp:lastModifiedBy>T137532</cp:lastModifiedBy>
  <cp:revision>1</cp:revision>
  <dcterms:created xsi:type="dcterms:W3CDTF">2022-12-22T07:09:10Z</dcterms:created>
  <dcterms:modified xsi:type="dcterms:W3CDTF">2022-12-22T07:09:17Z</dcterms:modified>
</cp:coreProperties>
</file>